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7" r:id="rId2"/>
    <p:sldId id="351" r:id="rId3"/>
    <p:sldId id="352" r:id="rId4"/>
    <p:sldId id="375" r:id="rId5"/>
    <p:sldId id="356" r:id="rId6"/>
    <p:sldId id="376" r:id="rId7"/>
    <p:sldId id="377" r:id="rId8"/>
    <p:sldId id="378" r:id="rId9"/>
    <p:sldId id="380" r:id="rId10"/>
    <p:sldId id="379" r:id="rId11"/>
  </p:sldIdLst>
  <p:sldSz cx="9144000" cy="6858000" type="screen4x3"/>
  <p:notesSz cx="6797675" cy="9926638"/>
  <p:defaultText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lipe Portel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FB016C"/>
    <a:srgbClr val="183F22"/>
    <a:srgbClr val="3B9B4B"/>
    <a:srgbClr val="0B64FF"/>
    <a:srgbClr val="B00005"/>
    <a:srgbClr val="F7CDB6"/>
    <a:srgbClr val="DBE0E7"/>
    <a:srgbClr val="A2B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Estilo Médio 3 - Ênfas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Estilo Médio 4 - Ênfas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8D230F3-CF80-4859-8CE7-A43EE81993B5}" styleName="Estilo Claro 1 - Ênfas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3783" autoAdjust="0"/>
    <p:restoredTop sz="94660"/>
  </p:normalViewPr>
  <p:slideViewPr>
    <p:cSldViewPr snapToGrid="0">
      <p:cViewPr varScale="1">
        <p:scale>
          <a:sx n="107" d="100"/>
          <a:sy n="107" d="100"/>
        </p:scale>
        <p:origin x="1842" y="108"/>
      </p:cViewPr>
      <p:guideLst>
        <p:guide orient="horz" pos="2160"/>
        <p:guide pos="3840"/>
        <p:guide pos="2880"/>
      </p:guideLst>
    </p:cSldViewPr>
  </p:slideViewPr>
  <p:notesTextViewPr>
    <p:cViewPr>
      <p:scale>
        <a:sx n="3" d="2"/>
        <a:sy n="3" d="2"/>
      </p:scale>
      <p:origin x="0" y="0"/>
    </p:cViewPr>
  </p:notesTextViewPr>
  <p:sorterViewPr>
    <p:cViewPr>
      <p:scale>
        <a:sx n="98" d="100"/>
        <a:sy n="98" d="100"/>
      </p:scale>
      <p:origin x="0" y="0"/>
    </p:cViewPr>
  </p:sorterViewPr>
  <p:notesViewPr>
    <p:cSldViewPr snapToGrid="0" snapToObjects="1">
      <p:cViewPr varScale="1">
        <p:scale>
          <a:sx n="134" d="100"/>
          <a:sy n="134" d="100"/>
        </p:scale>
        <p:origin x="-5240"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543CD6-30E1-44A8-9C6A-375F0C2EC558}" type="doc">
      <dgm:prSet loTypeId="urn:microsoft.com/office/officeart/2005/8/layout/pyramid1" loCatId="pyramid" qsTypeId="urn:microsoft.com/office/officeart/2005/8/quickstyle/simple1" qsCatId="simple" csTypeId="urn:microsoft.com/office/officeart/2005/8/colors/accent6_3" csCatId="accent6" phldr="1"/>
      <dgm:spPr/>
    </dgm:pt>
    <dgm:pt modelId="{35643477-4C60-4B61-A824-3F4466750EED}">
      <dgm:prSet phldrT="[Texto]" custT="1"/>
      <dgm:spPr/>
      <dgm:t>
        <a:bodyPr/>
        <a:lstStyle/>
        <a:p>
          <a:pPr>
            <a:lnSpc>
              <a:spcPct val="100000"/>
            </a:lnSpc>
            <a:spcAft>
              <a:spcPts val="0"/>
            </a:spcAft>
          </a:pPr>
          <a:endParaRPr lang="pt-BR" sz="3600" dirty="0"/>
        </a:p>
        <a:p>
          <a:pPr>
            <a:lnSpc>
              <a:spcPct val="100000"/>
            </a:lnSpc>
            <a:spcAft>
              <a:spcPts val="0"/>
            </a:spcAft>
          </a:pPr>
          <a:r>
            <a:rPr lang="pt-BR" sz="3200" b="1" dirty="0"/>
            <a:t>Conselho </a:t>
          </a:r>
        </a:p>
        <a:p>
          <a:pPr>
            <a:lnSpc>
              <a:spcPct val="100000"/>
            </a:lnSpc>
            <a:spcAft>
              <a:spcPts val="0"/>
            </a:spcAft>
          </a:pPr>
          <a:r>
            <a:rPr lang="pt-BR" sz="3200" b="1" dirty="0"/>
            <a:t>Pleno</a:t>
          </a:r>
        </a:p>
      </dgm:t>
    </dgm:pt>
    <dgm:pt modelId="{0C3682F6-3B76-4BBF-9C04-0DF5678248B5}" type="parTrans" cxnId="{BBA90A4C-6CFB-478B-9877-6ACB829546D2}">
      <dgm:prSet/>
      <dgm:spPr/>
      <dgm:t>
        <a:bodyPr/>
        <a:lstStyle/>
        <a:p>
          <a:endParaRPr lang="pt-BR"/>
        </a:p>
      </dgm:t>
    </dgm:pt>
    <dgm:pt modelId="{A2E6057E-196C-48AA-B382-8276EEB55EBF}" type="sibTrans" cxnId="{BBA90A4C-6CFB-478B-9877-6ACB829546D2}">
      <dgm:prSet/>
      <dgm:spPr/>
      <dgm:t>
        <a:bodyPr/>
        <a:lstStyle/>
        <a:p>
          <a:endParaRPr lang="pt-BR"/>
        </a:p>
      </dgm:t>
    </dgm:pt>
    <dgm:pt modelId="{A15973F4-8CCE-4EBE-AB75-0BBBE4726A41}">
      <dgm:prSet phldrT="[Texto]" custT="1"/>
      <dgm:spPr/>
      <dgm:t>
        <a:bodyPr/>
        <a:lstStyle/>
        <a:p>
          <a:r>
            <a:rPr lang="pt-BR" sz="3200" b="1" dirty="0"/>
            <a:t>4 Câmaras de Julgamento</a:t>
          </a:r>
        </a:p>
      </dgm:t>
    </dgm:pt>
    <dgm:pt modelId="{5B5C8656-8036-4C7A-85BE-6D2F5BD444C5}" type="parTrans" cxnId="{B70658BB-416E-448D-902C-B4831F579FDC}">
      <dgm:prSet/>
      <dgm:spPr/>
      <dgm:t>
        <a:bodyPr/>
        <a:lstStyle/>
        <a:p>
          <a:endParaRPr lang="pt-BR"/>
        </a:p>
      </dgm:t>
    </dgm:pt>
    <dgm:pt modelId="{571F2DEE-6F0D-48A2-A424-9F2B7B421449}" type="sibTrans" cxnId="{B70658BB-416E-448D-902C-B4831F579FDC}">
      <dgm:prSet/>
      <dgm:spPr/>
      <dgm:t>
        <a:bodyPr/>
        <a:lstStyle/>
        <a:p>
          <a:endParaRPr lang="pt-BR"/>
        </a:p>
      </dgm:t>
    </dgm:pt>
    <dgm:pt modelId="{8D755E79-C4DB-4B7D-9436-46210DFC6136}">
      <dgm:prSet phldrT="[Texto]" custT="1"/>
      <dgm:spPr/>
      <dgm:t>
        <a:bodyPr/>
        <a:lstStyle/>
        <a:p>
          <a:r>
            <a:rPr lang="pt-BR" sz="3200" b="1" dirty="0"/>
            <a:t>29 Juntas de Recurso</a:t>
          </a:r>
        </a:p>
        <a:p>
          <a:r>
            <a:rPr lang="pt-BR" sz="2800" dirty="0"/>
            <a:t>16 Composições Adjuntas</a:t>
          </a:r>
        </a:p>
      </dgm:t>
    </dgm:pt>
    <dgm:pt modelId="{5FA38250-0C89-42B7-A292-1420671CB0D8}" type="sibTrans" cxnId="{6265782E-14BE-4482-8390-37CE97066F6F}">
      <dgm:prSet/>
      <dgm:spPr/>
      <dgm:t>
        <a:bodyPr/>
        <a:lstStyle/>
        <a:p>
          <a:endParaRPr lang="pt-BR"/>
        </a:p>
      </dgm:t>
    </dgm:pt>
    <dgm:pt modelId="{13A64B80-1BBC-404F-90F0-EFC2CA1B2CCD}" type="parTrans" cxnId="{6265782E-14BE-4482-8390-37CE97066F6F}">
      <dgm:prSet/>
      <dgm:spPr/>
      <dgm:t>
        <a:bodyPr/>
        <a:lstStyle/>
        <a:p>
          <a:endParaRPr lang="pt-BR"/>
        </a:p>
      </dgm:t>
    </dgm:pt>
    <dgm:pt modelId="{D609E726-C79E-408C-92AF-F1F9CC3273E3}" type="pres">
      <dgm:prSet presAssocID="{F1543CD6-30E1-44A8-9C6A-375F0C2EC558}" presName="Name0" presStyleCnt="0">
        <dgm:presLayoutVars>
          <dgm:dir/>
          <dgm:animLvl val="lvl"/>
          <dgm:resizeHandles val="exact"/>
        </dgm:presLayoutVars>
      </dgm:prSet>
      <dgm:spPr/>
    </dgm:pt>
    <dgm:pt modelId="{C7397A03-6685-4CAA-831C-E955A9BD89E8}" type="pres">
      <dgm:prSet presAssocID="{35643477-4C60-4B61-A824-3F4466750EED}" presName="Name8" presStyleCnt="0"/>
      <dgm:spPr/>
    </dgm:pt>
    <dgm:pt modelId="{AE9680BC-754D-44C6-9314-2B90C826AB31}" type="pres">
      <dgm:prSet presAssocID="{35643477-4C60-4B61-A824-3F4466750EED}" presName="level" presStyleLbl="node1" presStyleIdx="0" presStyleCnt="3">
        <dgm:presLayoutVars>
          <dgm:chMax val="1"/>
          <dgm:bulletEnabled val="1"/>
        </dgm:presLayoutVars>
      </dgm:prSet>
      <dgm:spPr/>
    </dgm:pt>
    <dgm:pt modelId="{8BCFCBBF-B11A-483C-9674-58ED4027B5E5}" type="pres">
      <dgm:prSet presAssocID="{35643477-4C60-4B61-A824-3F4466750EED}" presName="levelTx" presStyleLbl="revTx" presStyleIdx="0" presStyleCnt="0">
        <dgm:presLayoutVars>
          <dgm:chMax val="1"/>
          <dgm:bulletEnabled val="1"/>
        </dgm:presLayoutVars>
      </dgm:prSet>
      <dgm:spPr/>
    </dgm:pt>
    <dgm:pt modelId="{1F6FB290-2AED-4A76-BC04-974D1E5440A7}" type="pres">
      <dgm:prSet presAssocID="{A15973F4-8CCE-4EBE-AB75-0BBBE4726A41}" presName="Name8" presStyleCnt="0"/>
      <dgm:spPr/>
    </dgm:pt>
    <dgm:pt modelId="{79A0AB6D-FA55-44AF-9963-8931AC9040A3}" type="pres">
      <dgm:prSet presAssocID="{A15973F4-8CCE-4EBE-AB75-0BBBE4726A41}" presName="level" presStyleLbl="node1" presStyleIdx="1" presStyleCnt="3">
        <dgm:presLayoutVars>
          <dgm:chMax val="1"/>
          <dgm:bulletEnabled val="1"/>
        </dgm:presLayoutVars>
      </dgm:prSet>
      <dgm:spPr/>
    </dgm:pt>
    <dgm:pt modelId="{A1780650-5F14-47C7-8634-878104DB9EC2}" type="pres">
      <dgm:prSet presAssocID="{A15973F4-8CCE-4EBE-AB75-0BBBE4726A41}" presName="levelTx" presStyleLbl="revTx" presStyleIdx="0" presStyleCnt="0">
        <dgm:presLayoutVars>
          <dgm:chMax val="1"/>
          <dgm:bulletEnabled val="1"/>
        </dgm:presLayoutVars>
      </dgm:prSet>
      <dgm:spPr/>
    </dgm:pt>
    <dgm:pt modelId="{FB3DD60A-77F0-4EA3-9E43-F40BA53D137D}" type="pres">
      <dgm:prSet presAssocID="{8D755E79-C4DB-4B7D-9436-46210DFC6136}" presName="Name8" presStyleCnt="0"/>
      <dgm:spPr/>
    </dgm:pt>
    <dgm:pt modelId="{A8568CF4-44C1-4D39-9B45-2F7027356FA3}" type="pres">
      <dgm:prSet presAssocID="{8D755E79-C4DB-4B7D-9436-46210DFC6136}" presName="level" presStyleLbl="node1" presStyleIdx="2" presStyleCnt="3" custLinFactNeighborX="-12205" custLinFactNeighborY="1129">
        <dgm:presLayoutVars>
          <dgm:chMax val="1"/>
          <dgm:bulletEnabled val="1"/>
        </dgm:presLayoutVars>
      </dgm:prSet>
      <dgm:spPr/>
    </dgm:pt>
    <dgm:pt modelId="{36E13962-6F9C-4F75-9990-C37C79C0F702}" type="pres">
      <dgm:prSet presAssocID="{8D755E79-C4DB-4B7D-9436-46210DFC6136}" presName="levelTx" presStyleLbl="revTx" presStyleIdx="0" presStyleCnt="0">
        <dgm:presLayoutVars>
          <dgm:chMax val="1"/>
          <dgm:bulletEnabled val="1"/>
        </dgm:presLayoutVars>
      </dgm:prSet>
      <dgm:spPr/>
    </dgm:pt>
  </dgm:ptLst>
  <dgm:cxnLst>
    <dgm:cxn modelId="{6265782E-14BE-4482-8390-37CE97066F6F}" srcId="{F1543CD6-30E1-44A8-9C6A-375F0C2EC558}" destId="{8D755E79-C4DB-4B7D-9436-46210DFC6136}" srcOrd="2" destOrd="0" parTransId="{13A64B80-1BBC-404F-90F0-EFC2CA1B2CCD}" sibTransId="{5FA38250-0C89-42B7-A292-1420671CB0D8}"/>
    <dgm:cxn modelId="{7029B564-B15C-40A7-907C-9C618205D84F}" type="presOf" srcId="{A15973F4-8CCE-4EBE-AB75-0BBBE4726A41}" destId="{A1780650-5F14-47C7-8634-878104DB9EC2}" srcOrd="1" destOrd="0" presId="urn:microsoft.com/office/officeart/2005/8/layout/pyramid1"/>
    <dgm:cxn modelId="{BBA90A4C-6CFB-478B-9877-6ACB829546D2}" srcId="{F1543CD6-30E1-44A8-9C6A-375F0C2EC558}" destId="{35643477-4C60-4B61-A824-3F4466750EED}" srcOrd="0" destOrd="0" parTransId="{0C3682F6-3B76-4BBF-9C04-0DF5678248B5}" sibTransId="{A2E6057E-196C-48AA-B382-8276EEB55EBF}"/>
    <dgm:cxn modelId="{65F3C350-855E-4147-B498-5F8EFE998111}" type="presOf" srcId="{F1543CD6-30E1-44A8-9C6A-375F0C2EC558}" destId="{D609E726-C79E-408C-92AF-F1F9CC3273E3}" srcOrd="0" destOrd="0" presId="urn:microsoft.com/office/officeart/2005/8/layout/pyramid1"/>
    <dgm:cxn modelId="{ECFD8D56-B93D-47BD-B608-476607EE7433}" type="presOf" srcId="{8D755E79-C4DB-4B7D-9436-46210DFC6136}" destId="{A8568CF4-44C1-4D39-9B45-2F7027356FA3}" srcOrd="0" destOrd="0" presId="urn:microsoft.com/office/officeart/2005/8/layout/pyramid1"/>
    <dgm:cxn modelId="{3E94A778-77FF-4157-B70D-97B987B31FB0}" type="presOf" srcId="{35643477-4C60-4B61-A824-3F4466750EED}" destId="{8BCFCBBF-B11A-483C-9674-58ED4027B5E5}" srcOrd="1" destOrd="0" presId="urn:microsoft.com/office/officeart/2005/8/layout/pyramid1"/>
    <dgm:cxn modelId="{A0EDAE89-FFA8-46EB-BD94-F90CFA3DDF90}" type="presOf" srcId="{A15973F4-8CCE-4EBE-AB75-0BBBE4726A41}" destId="{79A0AB6D-FA55-44AF-9963-8931AC9040A3}" srcOrd="0" destOrd="0" presId="urn:microsoft.com/office/officeart/2005/8/layout/pyramid1"/>
    <dgm:cxn modelId="{B70658BB-416E-448D-902C-B4831F579FDC}" srcId="{F1543CD6-30E1-44A8-9C6A-375F0C2EC558}" destId="{A15973F4-8CCE-4EBE-AB75-0BBBE4726A41}" srcOrd="1" destOrd="0" parTransId="{5B5C8656-8036-4C7A-85BE-6D2F5BD444C5}" sibTransId="{571F2DEE-6F0D-48A2-A424-9F2B7B421449}"/>
    <dgm:cxn modelId="{01B0D1BE-E6CF-4FE7-B873-60C1D858579E}" type="presOf" srcId="{8D755E79-C4DB-4B7D-9436-46210DFC6136}" destId="{36E13962-6F9C-4F75-9990-C37C79C0F702}" srcOrd="1" destOrd="0" presId="urn:microsoft.com/office/officeart/2005/8/layout/pyramid1"/>
    <dgm:cxn modelId="{DF8E83C1-323A-467C-A999-CE7BECF932C4}" type="presOf" srcId="{35643477-4C60-4B61-A824-3F4466750EED}" destId="{AE9680BC-754D-44C6-9314-2B90C826AB31}" srcOrd="0" destOrd="0" presId="urn:microsoft.com/office/officeart/2005/8/layout/pyramid1"/>
    <dgm:cxn modelId="{7991245E-64EF-405F-8E21-30E75CFDA169}" type="presParOf" srcId="{D609E726-C79E-408C-92AF-F1F9CC3273E3}" destId="{C7397A03-6685-4CAA-831C-E955A9BD89E8}" srcOrd="0" destOrd="0" presId="urn:microsoft.com/office/officeart/2005/8/layout/pyramid1"/>
    <dgm:cxn modelId="{0D6C8AC8-18CA-4881-9393-64CA03A90DF3}" type="presParOf" srcId="{C7397A03-6685-4CAA-831C-E955A9BD89E8}" destId="{AE9680BC-754D-44C6-9314-2B90C826AB31}" srcOrd="0" destOrd="0" presId="urn:microsoft.com/office/officeart/2005/8/layout/pyramid1"/>
    <dgm:cxn modelId="{1321F77D-711D-4A35-91F3-0B41FE50E3A9}" type="presParOf" srcId="{C7397A03-6685-4CAA-831C-E955A9BD89E8}" destId="{8BCFCBBF-B11A-483C-9674-58ED4027B5E5}" srcOrd="1" destOrd="0" presId="urn:microsoft.com/office/officeart/2005/8/layout/pyramid1"/>
    <dgm:cxn modelId="{559D661B-1988-49C1-8E02-F62B0EA0350C}" type="presParOf" srcId="{D609E726-C79E-408C-92AF-F1F9CC3273E3}" destId="{1F6FB290-2AED-4A76-BC04-974D1E5440A7}" srcOrd="1" destOrd="0" presId="urn:microsoft.com/office/officeart/2005/8/layout/pyramid1"/>
    <dgm:cxn modelId="{76CEBEC9-D1E1-4A75-8C56-58CFAF11DE59}" type="presParOf" srcId="{1F6FB290-2AED-4A76-BC04-974D1E5440A7}" destId="{79A0AB6D-FA55-44AF-9963-8931AC9040A3}" srcOrd="0" destOrd="0" presId="urn:microsoft.com/office/officeart/2005/8/layout/pyramid1"/>
    <dgm:cxn modelId="{80232B0D-B6F0-4325-B0AD-6DDCDE3B99F9}" type="presParOf" srcId="{1F6FB290-2AED-4A76-BC04-974D1E5440A7}" destId="{A1780650-5F14-47C7-8634-878104DB9EC2}" srcOrd="1" destOrd="0" presId="urn:microsoft.com/office/officeart/2005/8/layout/pyramid1"/>
    <dgm:cxn modelId="{B85A4B69-6202-43E5-8190-38BB99BA2004}" type="presParOf" srcId="{D609E726-C79E-408C-92AF-F1F9CC3273E3}" destId="{FB3DD60A-77F0-4EA3-9E43-F40BA53D137D}" srcOrd="2" destOrd="0" presId="urn:microsoft.com/office/officeart/2005/8/layout/pyramid1"/>
    <dgm:cxn modelId="{9A6BBB7C-C291-4262-B401-5774167865AD}" type="presParOf" srcId="{FB3DD60A-77F0-4EA3-9E43-F40BA53D137D}" destId="{A8568CF4-44C1-4D39-9B45-2F7027356FA3}" srcOrd="0" destOrd="0" presId="urn:microsoft.com/office/officeart/2005/8/layout/pyramid1"/>
    <dgm:cxn modelId="{65E788D1-42EF-42F4-8199-0FDD04D2B937}" type="presParOf" srcId="{FB3DD60A-77F0-4EA3-9E43-F40BA53D137D}" destId="{36E13962-6F9C-4F75-9990-C37C79C0F702}"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680BC-754D-44C6-9314-2B90C826AB31}">
      <dsp:nvSpPr>
        <dsp:cNvPr id="0" name=""/>
        <dsp:cNvSpPr/>
      </dsp:nvSpPr>
      <dsp:spPr>
        <a:xfrm>
          <a:off x="2971800" y="0"/>
          <a:ext cx="2971800" cy="1709978"/>
        </a:xfrm>
        <a:prstGeom prst="trapezoid">
          <a:avLst>
            <a:gd name="adj" fmla="val 86896"/>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100000"/>
            </a:lnSpc>
            <a:spcBef>
              <a:spcPct val="0"/>
            </a:spcBef>
            <a:spcAft>
              <a:spcPts val="0"/>
            </a:spcAft>
            <a:buNone/>
          </a:pPr>
          <a:endParaRPr lang="pt-BR" sz="3600" kern="1200" dirty="0"/>
        </a:p>
        <a:p>
          <a:pPr marL="0" lvl="0" indent="0" algn="ctr" defTabSz="1600200">
            <a:lnSpc>
              <a:spcPct val="100000"/>
            </a:lnSpc>
            <a:spcBef>
              <a:spcPct val="0"/>
            </a:spcBef>
            <a:spcAft>
              <a:spcPts val="0"/>
            </a:spcAft>
            <a:buNone/>
          </a:pPr>
          <a:r>
            <a:rPr lang="pt-BR" sz="3200" b="1" kern="1200" dirty="0"/>
            <a:t>Conselho </a:t>
          </a:r>
        </a:p>
        <a:p>
          <a:pPr marL="0" lvl="0" indent="0" algn="ctr" defTabSz="1600200">
            <a:lnSpc>
              <a:spcPct val="100000"/>
            </a:lnSpc>
            <a:spcBef>
              <a:spcPct val="0"/>
            </a:spcBef>
            <a:spcAft>
              <a:spcPts val="0"/>
            </a:spcAft>
            <a:buNone/>
          </a:pPr>
          <a:r>
            <a:rPr lang="pt-BR" sz="3200" b="1" kern="1200" dirty="0"/>
            <a:t>Pleno</a:t>
          </a:r>
        </a:p>
      </dsp:txBody>
      <dsp:txXfrm>
        <a:off x="2971800" y="0"/>
        <a:ext cx="2971800" cy="1709978"/>
      </dsp:txXfrm>
    </dsp:sp>
    <dsp:sp modelId="{79A0AB6D-FA55-44AF-9963-8931AC9040A3}">
      <dsp:nvSpPr>
        <dsp:cNvPr id="0" name=""/>
        <dsp:cNvSpPr/>
      </dsp:nvSpPr>
      <dsp:spPr>
        <a:xfrm>
          <a:off x="1485900" y="1709978"/>
          <a:ext cx="5943600" cy="1709978"/>
        </a:xfrm>
        <a:prstGeom prst="trapezoid">
          <a:avLst>
            <a:gd name="adj" fmla="val 86896"/>
          </a:avLst>
        </a:prstGeom>
        <a:solidFill>
          <a:schemeClr val="accent6">
            <a:shade val="80000"/>
            <a:hueOff val="160640"/>
            <a:satOff val="-6455"/>
            <a:lumOff val="138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pt-BR" sz="3200" b="1" kern="1200" dirty="0"/>
            <a:t>4 Câmaras de Julgamento</a:t>
          </a:r>
        </a:p>
      </dsp:txBody>
      <dsp:txXfrm>
        <a:off x="2526029" y="1709978"/>
        <a:ext cx="3863340" cy="1709978"/>
      </dsp:txXfrm>
    </dsp:sp>
    <dsp:sp modelId="{A8568CF4-44C1-4D39-9B45-2F7027356FA3}">
      <dsp:nvSpPr>
        <dsp:cNvPr id="0" name=""/>
        <dsp:cNvSpPr/>
      </dsp:nvSpPr>
      <dsp:spPr>
        <a:xfrm>
          <a:off x="0" y="3419956"/>
          <a:ext cx="8915400" cy="1709978"/>
        </a:xfrm>
        <a:prstGeom prst="trapezoid">
          <a:avLst>
            <a:gd name="adj" fmla="val 86896"/>
          </a:avLst>
        </a:prstGeom>
        <a:solidFill>
          <a:schemeClr val="accent6">
            <a:shade val="80000"/>
            <a:hueOff val="321280"/>
            <a:satOff val="-12909"/>
            <a:lumOff val="27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pt-BR" sz="3200" b="1" kern="1200" dirty="0"/>
            <a:t>29 Juntas de Recurso</a:t>
          </a:r>
        </a:p>
        <a:p>
          <a:pPr marL="0" lvl="0" indent="0" algn="ctr" defTabSz="1422400">
            <a:lnSpc>
              <a:spcPct val="90000"/>
            </a:lnSpc>
            <a:spcBef>
              <a:spcPct val="0"/>
            </a:spcBef>
            <a:spcAft>
              <a:spcPct val="35000"/>
            </a:spcAft>
            <a:buNone/>
          </a:pPr>
          <a:r>
            <a:rPr lang="pt-BR" sz="2800" kern="1200" dirty="0"/>
            <a:t>16 Composições Adjuntas</a:t>
          </a:r>
        </a:p>
      </dsp:txBody>
      <dsp:txXfrm>
        <a:off x="1560194" y="3419956"/>
        <a:ext cx="5795010" cy="170997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482FC-4AB5-4A6A-8776-9FC79EE179D8}" type="datetimeFigureOut">
              <a:rPr lang="pt-BR" smtClean="0"/>
              <a:t>30/06/2022</a:t>
            </a:fld>
            <a:endParaRPr lang="pt-BR"/>
          </a:p>
        </p:txBody>
      </p:sp>
      <p:sp>
        <p:nvSpPr>
          <p:cNvPr id="4" name="Espaço Reservado para Rodapé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3572DD1-4669-4DEA-8EEB-982B5E8FD6BC}" type="slidenum">
              <a:rPr lang="pt-BR" smtClean="0"/>
              <a:t>‹nº›</a:t>
            </a:fld>
            <a:endParaRPr lang="pt-BR"/>
          </a:p>
        </p:txBody>
      </p:sp>
    </p:spTree>
    <p:extLst>
      <p:ext uri="{BB962C8B-B14F-4D97-AF65-F5344CB8AC3E}">
        <p14:creationId xmlns:p14="http://schemas.microsoft.com/office/powerpoint/2010/main" val="160461649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7:43:48.627"/>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8:05:26.160"/>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8DF7631-C6A8-4C6F-A43E-28FA3D47FC57}" type="datetimeFigureOut">
              <a:rPr lang="pt-BR" smtClean="0"/>
              <a:pPr/>
              <a:t>30/06/2022</a:t>
            </a:fld>
            <a:endParaRPr lang="pt-BR"/>
          </a:p>
        </p:txBody>
      </p:sp>
      <p:sp>
        <p:nvSpPr>
          <p:cNvPr id="4" name="Espaço Reservado para Imagem de Slide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F9649D1-AA82-464D-832F-10A837331D7A}" type="slidenum">
              <a:rPr lang="pt-BR" smtClean="0"/>
              <a:pPr/>
              <a:t>‹nº›</a:t>
            </a:fld>
            <a:endParaRPr lang="pt-BR"/>
          </a:p>
        </p:txBody>
      </p:sp>
    </p:spTree>
    <p:extLst>
      <p:ext uri="{BB962C8B-B14F-4D97-AF65-F5344CB8AC3E}">
        <p14:creationId xmlns:p14="http://schemas.microsoft.com/office/powerpoint/2010/main" val="1738962659"/>
      </p:ext>
    </p:extLst>
  </p:cSld>
  <p:clrMap bg1="lt1" tx1="dk1" bg2="lt2" tx2="dk2" accent1="accent1" accent2="accent2" accent3="accent3" accent4="accent4" accent5="accent5" accent6="accent6" hlink="hlink" folHlink="folHlink"/>
  <p:notesStyle>
    <a:lvl1pPr marL="0" algn="l" defTabSz="713232" rtl="0" eaLnBrk="1" latinLnBrk="0" hangingPunct="1">
      <a:defRPr sz="900" kern="1200">
        <a:solidFill>
          <a:schemeClr val="tx1"/>
        </a:solidFill>
        <a:latin typeface="+mn-lt"/>
        <a:ea typeface="+mn-ea"/>
        <a:cs typeface="+mn-cs"/>
      </a:defRPr>
    </a:lvl1pPr>
    <a:lvl2pPr marL="356616" algn="l" defTabSz="713232" rtl="0" eaLnBrk="1" latinLnBrk="0" hangingPunct="1">
      <a:defRPr sz="900" kern="1200">
        <a:solidFill>
          <a:schemeClr val="tx1"/>
        </a:solidFill>
        <a:latin typeface="+mn-lt"/>
        <a:ea typeface="+mn-ea"/>
        <a:cs typeface="+mn-cs"/>
      </a:defRPr>
    </a:lvl2pPr>
    <a:lvl3pPr marL="713232" algn="l" defTabSz="713232" rtl="0" eaLnBrk="1" latinLnBrk="0" hangingPunct="1">
      <a:defRPr sz="900" kern="1200">
        <a:solidFill>
          <a:schemeClr val="tx1"/>
        </a:solidFill>
        <a:latin typeface="+mn-lt"/>
        <a:ea typeface="+mn-ea"/>
        <a:cs typeface="+mn-cs"/>
      </a:defRPr>
    </a:lvl3pPr>
    <a:lvl4pPr marL="1069848" algn="l" defTabSz="713232" rtl="0" eaLnBrk="1" latinLnBrk="0" hangingPunct="1">
      <a:defRPr sz="900" kern="1200">
        <a:solidFill>
          <a:schemeClr val="tx1"/>
        </a:solidFill>
        <a:latin typeface="+mn-lt"/>
        <a:ea typeface="+mn-ea"/>
        <a:cs typeface="+mn-cs"/>
      </a:defRPr>
    </a:lvl4pPr>
    <a:lvl5pPr marL="1426464" algn="l" defTabSz="713232" rtl="0" eaLnBrk="1" latinLnBrk="0" hangingPunct="1">
      <a:defRPr sz="900" kern="1200">
        <a:solidFill>
          <a:schemeClr val="tx1"/>
        </a:solidFill>
        <a:latin typeface="+mn-lt"/>
        <a:ea typeface="+mn-ea"/>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a:t>
            </a:fld>
            <a:endParaRPr lang="pt-BR"/>
          </a:p>
        </p:txBody>
      </p:sp>
    </p:spTree>
    <p:extLst>
      <p:ext uri="{BB962C8B-B14F-4D97-AF65-F5344CB8AC3E}">
        <p14:creationId xmlns:p14="http://schemas.microsoft.com/office/powerpoint/2010/main" val="1205052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3</a:t>
            </a:fld>
            <a:endParaRPr lang="pt-BR"/>
          </a:p>
        </p:txBody>
      </p:sp>
    </p:spTree>
    <p:extLst>
      <p:ext uri="{BB962C8B-B14F-4D97-AF65-F5344CB8AC3E}">
        <p14:creationId xmlns:p14="http://schemas.microsoft.com/office/powerpoint/2010/main" val="2913651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4</a:t>
            </a:fld>
            <a:endParaRPr lang="pt-BR"/>
          </a:p>
        </p:txBody>
      </p:sp>
    </p:spTree>
    <p:extLst>
      <p:ext uri="{BB962C8B-B14F-4D97-AF65-F5344CB8AC3E}">
        <p14:creationId xmlns:p14="http://schemas.microsoft.com/office/powerpoint/2010/main" val="3702985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5</a:t>
            </a:fld>
            <a:endParaRPr lang="pt-BR"/>
          </a:p>
        </p:txBody>
      </p:sp>
    </p:spTree>
    <p:extLst>
      <p:ext uri="{BB962C8B-B14F-4D97-AF65-F5344CB8AC3E}">
        <p14:creationId xmlns:p14="http://schemas.microsoft.com/office/powerpoint/2010/main" val="2593730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6</a:t>
            </a:fld>
            <a:endParaRPr lang="pt-BR"/>
          </a:p>
        </p:txBody>
      </p:sp>
    </p:spTree>
    <p:extLst>
      <p:ext uri="{BB962C8B-B14F-4D97-AF65-F5344CB8AC3E}">
        <p14:creationId xmlns:p14="http://schemas.microsoft.com/office/powerpoint/2010/main" val="3895736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7</a:t>
            </a:fld>
            <a:endParaRPr lang="pt-BR"/>
          </a:p>
        </p:txBody>
      </p:sp>
    </p:spTree>
    <p:extLst>
      <p:ext uri="{BB962C8B-B14F-4D97-AF65-F5344CB8AC3E}">
        <p14:creationId xmlns:p14="http://schemas.microsoft.com/office/powerpoint/2010/main" val="3612392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8</a:t>
            </a:fld>
            <a:endParaRPr lang="pt-BR"/>
          </a:p>
        </p:txBody>
      </p:sp>
    </p:spTree>
    <p:extLst>
      <p:ext uri="{BB962C8B-B14F-4D97-AF65-F5344CB8AC3E}">
        <p14:creationId xmlns:p14="http://schemas.microsoft.com/office/powerpoint/2010/main" val="102097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9</a:t>
            </a:fld>
            <a:endParaRPr lang="pt-BR"/>
          </a:p>
        </p:txBody>
      </p:sp>
    </p:spTree>
    <p:extLst>
      <p:ext uri="{BB962C8B-B14F-4D97-AF65-F5344CB8AC3E}">
        <p14:creationId xmlns:p14="http://schemas.microsoft.com/office/powerpoint/2010/main" val="356620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10</a:t>
            </a:fld>
            <a:endParaRPr lang="pt-BR"/>
          </a:p>
        </p:txBody>
      </p:sp>
    </p:spTree>
    <p:extLst>
      <p:ext uri="{BB962C8B-B14F-4D97-AF65-F5344CB8AC3E}">
        <p14:creationId xmlns:p14="http://schemas.microsoft.com/office/powerpoint/2010/main" val="4239527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700"/>
            </a:lvl1pPr>
          </a:lstStyle>
          <a:p>
            <a:r>
              <a:rPr lang="pt-BR"/>
              <a:t>Clique para editar o título mestre</a:t>
            </a:r>
          </a:p>
        </p:txBody>
      </p:sp>
      <p:sp>
        <p:nvSpPr>
          <p:cNvPr id="3" name="Subtítulo 2"/>
          <p:cNvSpPr>
            <a:spLocks noGrp="1"/>
          </p:cNvSpPr>
          <p:nvPr>
            <p:ph type="subTitle" idx="1"/>
          </p:nvPr>
        </p:nvSpPr>
        <p:spPr>
          <a:xfrm>
            <a:off x="1143000" y="3602037"/>
            <a:ext cx="6858000" cy="1655763"/>
          </a:xfrm>
        </p:spPr>
        <p:txBody>
          <a:bodyPr/>
          <a:lstStyle>
            <a:lvl1pPr marL="0" indent="0" algn="ctr">
              <a:buNone/>
              <a:defRPr sz="1900"/>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30/06/2022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4" name="Rectangle 13"/>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3" name="Picture 12"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16"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420508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30/06/2022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9" name="Rectangle 18"/>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21" name="Picture 20"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22"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1742458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5"/>
            <a:ext cx="7886700" cy="1325563"/>
          </a:xfrm>
        </p:spPr>
        <p:txBody>
          <a:bodyPr/>
          <a:lstStyle/>
          <a:p>
            <a:r>
              <a:rPr lang="pt-BR"/>
              <a:t>Clique para editar 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4" name="Espaço Reservado para Conteúdo 3"/>
          <p:cNvSpPr>
            <a:spLocks noGrp="1"/>
          </p:cNvSpPr>
          <p:nvPr>
            <p:ph sz="half" idx="2"/>
          </p:nvPr>
        </p:nvSpPr>
        <p:spPr>
          <a:xfrm>
            <a:off x="629842" y="2505077"/>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2" y="1681163"/>
            <a:ext cx="3887391"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6" name="Espaço Reservado para Conteúdo 5"/>
          <p:cNvSpPr>
            <a:spLocks noGrp="1"/>
          </p:cNvSpPr>
          <p:nvPr>
            <p:ph sz="quarter" idx="4"/>
          </p:nvPr>
        </p:nvSpPr>
        <p:spPr>
          <a:xfrm>
            <a:off x="4629152" y="2505077"/>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A0B3C344-1771-4119-A37F-196E9E9795C2}" type="datetimeFigureOut">
              <a:rPr lang="pt-BR" smtClean="0"/>
              <a:pPr/>
              <a:t>30/06/2022</a:t>
            </a:fld>
            <a:endParaRPr lang="pt-BR"/>
          </a:p>
        </p:txBody>
      </p:sp>
      <p:sp>
        <p:nvSpPr>
          <p:cNvPr id="8" name="Espaço Reservado para Rodapé 7"/>
          <p:cNvSpPr>
            <a:spLocks noGrp="1"/>
          </p:cNvSpPr>
          <p:nvPr>
            <p:ph type="ftr" sz="quarter" idx="11"/>
          </p:nvPr>
        </p:nvSpPr>
        <p:spPr/>
        <p:txBody>
          <a:bodyPr/>
          <a:lstStyle/>
          <a:p>
            <a:endParaRPr lang="pt-BR"/>
          </a:p>
        </p:txBody>
      </p:sp>
      <p:sp>
        <p:nvSpPr>
          <p:cNvPr id="15" name="Rectangle 14"/>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7" name="Picture 16"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9" name="Espaço Reservado para Número de Slide 8"/>
          <p:cNvSpPr>
            <a:spLocks noGrp="1"/>
          </p:cNvSpPr>
          <p:nvPr>
            <p:ph type="sldNum" sz="quarter" idx="12"/>
          </p:nvPr>
        </p:nvSpPr>
        <p:spPr>
          <a:xfrm>
            <a:off x="6457950" y="6479553"/>
            <a:ext cx="2057400" cy="365125"/>
          </a:xfrm>
        </p:spPr>
        <p:txBody>
          <a:bodyPr/>
          <a:lstStyle>
            <a:lvl1pPr>
              <a:defRPr sz="1000" b="1">
                <a:solidFill>
                  <a:srgbClr val="FFFFFF"/>
                </a:solidFill>
              </a:defRPr>
            </a:lvl1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2720339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781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628650" y="1825625"/>
            <a:ext cx="7886700" cy="4351339"/>
          </a:xfrm>
          <a:prstGeom prst="rect">
            <a:avLst/>
          </a:prstGeom>
        </p:spPr>
        <p:txBody>
          <a:bodyPr vert="horz" lIns="71323" tIns="35662" rIns="71323" bIns="35662" rtlCol="0">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2" name="Espaço Reservado para Título 1"/>
          <p:cNvSpPr>
            <a:spLocks noGrp="1"/>
          </p:cNvSpPr>
          <p:nvPr>
            <p:ph type="title"/>
          </p:nvPr>
        </p:nvSpPr>
        <p:spPr>
          <a:xfrm>
            <a:off x="628650" y="365125"/>
            <a:ext cx="7886700" cy="1325563"/>
          </a:xfrm>
          <a:prstGeom prst="rect">
            <a:avLst/>
          </a:prstGeom>
        </p:spPr>
        <p:txBody>
          <a:bodyPr vert="horz" lIns="71323" tIns="35662" rIns="71323" bIns="35662" rtlCol="0" anchor="b">
            <a:normAutofit/>
          </a:bodyPr>
          <a:lstStyle/>
          <a:p>
            <a:r>
              <a:rPr lang="pt-BR" dirty="0"/>
              <a:t>Clique para editar o título mestre</a:t>
            </a:r>
          </a:p>
        </p:txBody>
      </p:sp>
      <p:sp>
        <p:nvSpPr>
          <p:cNvPr id="4" name="Espaço Reservado para Data 3"/>
          <p:cNvSpPr>
            <a:spLocks noGrp="1"/>
          </p:cNvSpPr>
          <p:nvPr>
            <p:ph type="dt" sz="half" idx="2"/>
          </p:nvPr>
        </p:nvSpPr>
        <p:spPr>
          <a:xfrm>
            <a:off x="628650" y="6356352"/>
            <a:ext cx="2057400" cy="365125"/>
          </a:xfrm>
          <a:prstGeom prst="rect">
            <a:avLst/>
          </a:prstGeom>
        </p:spPr>
        <p:txBody>
          <a:bodyPr vert="horz" lIns="71323" tIns="35662" rIns="71323" bIns="35662" rtlCol="0" anchor="ctr"/>
          <a:lstStyle>
            <a:lvl1pPr algn="l">
              <a:defRPr sz="900">
                <a:solidFill>
                  <a:schemeClr val="tx1"/>
                </a:solidFill>
              </a:defRPr>
            </a:lvl1pPr>
          </a:lstStyle>
          <a:p>
            <a:fld id="{A0B3C344-1771-4119-A37F-196E9E9795C2}" type="datetimeFigureOut">
              <a:rPr lang="pt-BR" smtClean="0"/>
              <a:pPr/>
              <a:t>30/06/2022</a:t>
            </a:fld>
            <a:endParaRPr lang="pt-BR"/>
          </a:p>
        </p:txBody>
      </p:sp>
      <p:sp>
        <p:nvSpPr>
          <p:cNvPr id="5" name="Espaço Reservado para Rodapé 4"/>
          <p:cNvSpPr>
            <a:spLocks noGrp="1"/>
          </p:cNvSpPr>
          <p:nvPr>
            <p:ph type="ftr" sz="quarter" idx="3"/>
          </p:nvPr>
        </p:nvSpPr>
        <p:spPr>
          <a:xfrm>
            <a:off x="3028950" y="6356352"/>
            <a:ext cx="3086100" cy="365125"/>
          </a:xfrm>
          <a:prstGeom prst="rect">
            <a:avLst/>
          </a:prstGeom>
        </p:spPr>
        <p:txBody>
          <a:bodyPr vert="horz" lIns="71323" tIns="35662" rIns="71323" bIns="35662" rtlCol="0" anchor="ctr"/>
          <a:lstStyle>
            <a:lvl1pPr algn="ctr">
              <a:defRPr sz="900">
                <a:solidFill>
                  <a:schemeClr val="tx1"/>
                </a:solidFill>
              </a:defRPr>
            </a:lvl1pPr>
          </a:lstStyle>
          <a:p>
            <a:endParaRPr lang="pt-BR" dirty="0"/>
          </a:p>
        </p:txBody>
      </p:sp>
      <p:sp>
        <p:nvSpPr>
          <p:cNvPr id="6" name="Espaço Reservado para Número de Slide 5"/>
          <p:cNvSpPr>
            <a:spLocks noGrp="1"/>
          </p:cNvSpPr>
          <p:nvPr>
            <p:ph type="sldNum" sz="quarter" idx="4"/>
          </p:nvPr>
        </p:nvSpPr>
        <p:spPr>
          <a:xfrm>
            <a:off x="6457950" y="6356352"/>
            <a:ext cx="2057400" cy="365125"/>
          </a:xfrm>
          <a:prstGeom prst="rect">
            <a:avLst/>
          </a:prstGeom>
        </p:spPr>
        <p:txBody>
          <a:bodyPr vert="horz" lIns="71323" tIns="35662" rIns="71323" bIns="35662" rtlCol="0" anchor="ctr"/>
          <a:lstStyle>
            <a:lvl1pPr algn="r">
              <a:defRPr sz="900">
                <a:solidFill>
                  <a:schemeClr val="tx1"/>
                </a:solidFill>
              </a:defRPr>
            </a:lvl1pPr>
          </a:lstStyle>
          <a:p>
            <a:fld id="{A3D0FCE7-AC6C-413E-9D5E-C52BBC363CD6}" type="slidenum">
              <a:rPr lang="pt-BR" smtClean="0"/>
              <a:pPr/>
              <a:t>‹nº›</a:t>
            </a:fld>
            <a:endParaRPr lang="pt-BR"/>
          </a:p>
        </p:txBody>
      </p:sp>
    </p:spTree>
    <p:extLst>
      <p:ext uri="{BB962C8B-B14F-4D97-AF65-F5344CB8AC3E}">
        <p14:creationId xmlns:p14="http://schemas.microsoft.com/office/powerpoint/2010/main" val="1274891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Lst>
  <p:txStyles>
    <p:titleStyle>
      <a:lvl1pPr algn="l" defTabSz="713232" rtl="0" eaLnBrk="1" latinLnBrk="0" hangingPunct="1">
        <a:lnSpc>
          <a:spcPct val="90000"/>
        </a:lnSpc>
        <a:spcBef>
          <a:spcPct val="0"/>
        </a:spcBef>
        <a:buNone/>
        <a:defRPr sz="3400" b="1" kern="1200">
          <a:solidFill>
            <a:schemeClr val="tx1"/>
          </a:solidFill>
          <a:latin typeface="Calibri Light"/>
          <a:ea typeface="+mj-ea"/>
          <a:cs typeface="Calibri Light"/>
        </a:defRPr>
      </a:lvl1pPr>
    </p:titleStyle>
    <p:bodyStyle>
      <a:lvl1pPr marL="178308" indent="-178308" algn="l" defTabSz="713232" rtl="0" eaLnBrk="1" latinLnBrk="0" hangingPunct="1">
        <a:lnSpc>
          <a:spcPct val="90000"/>
        </a:lnSpc>
        <a:spcBef>
          <a:spcPts val="780"/>
        </a:spcBef>
        <a:buFont typeface="Arial" panose="020B0604020202020204" pitchFamily="34" charset="0"/>
        <a:buChar char="•"/>
        <a:defRPr sz="2200" kern="1200">
          <a:solidFill>
            <a:schemeClr val="tx1"/>
          </a:solidFill>
          <a:latin typeface="+mn-lt"/>
          <a:ea typeface="+mn-ea"/>
          <a:cs typeface="+mn-cs"/>
        </a:defRPr>
      </a:lvl1pPr>
      <a:lvl2pPr marL="534924" indent="-178308" algn="l" defTabSz="713232" rtl="0" eaLnBrk="1" latinLnBrk="0" hangingPunct="1">
        <a:lnSpc>
          <a:spcPct val="90000"/>
        </a:lnSpc>
        <a:spcBef>
          <a:spcPts val="390"/>
        </a:spcBef>
        <a:buFont typeface="Arial" panose="020B0604020202020204" pitchFamily="34" charset="0"/>
        <a:buChar char="•"/>
        <a:defRPr sz="1900" kern="1200">
          <a:solidFill>
            <a:schemeClr val="tx1"/>
          </a:solidFill>
          <a:latin typeface="+mn-lt"/>
          <a:ea typeface="+mn-ea"/>
          <a:cs typeface="+mn-cs"/>
        </a:defRPr>
      </a:lvl2pPr>
      <a:lvl3pPr marL="891540" indent="-178308" algn="l" defTabSz="713232" rtl="0" eaLnBrk="1" latinLnBrk="0" hangingPunct="1">
        <a:lnSpc>
          <a:spcPct val="90000"/>
        </a:lnSpc>
        <a:spcBef>
          <a:spcPts val="390"/>
        </a:spcBef>
        <a:buFont typeface="Arial" panose="020B0604020202020204" pitchFamily="34" charset="0"/>
        <a:buChar char="•"/>
        <a:defRPr sz="1600" kern="1200">
          <a:solidFill>
            <a:schemeClr val="tx1"/>
          </a:solidFill>
          <a:latin typeface="+mn-lt"/>
          <a:ea typeface="+mn-ea"/>
          <a:cs typeface="+mn-cs"/>
        </a:defRPr>
      </a:lvl3pPr>
      <a:lvl4pPr marL="124815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4pPr>
      <a:lvl5pPr marL="1604772"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5pPr>
      <a:lvl6pPr marL="1961388"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6pPr>
      <a:lvl7pPr marL="2318004"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7pPr>
      <a:lvl8pPr marL="2674620"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8pPr>
      <a:lvl9pPr marL="303123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9pPr>
    </p:bodyStyle>
    <p:other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customXml" Target="../ink/ink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9972"/>
            <a:ext cx="9357258" cy="7017944"/>
          </a:xfrm>
          <a:prstGeom prst="rect">
            <a:avLst/>
          </a:prstGeom>
        </p:spPr>
      </p:pic>
      <p:sp>
        <p:nvSpPr>
          <p:cNvPr id="3" name="Espaço Reservado para Conteúdo 2"/>
          <p:cNvSpPr>
            <a:spLocks noGrp="1"/>
          </p:cNvSpPr>
          <p:nvPr>
            <p:ph idx="4294967295"/>
          </p:nvPr>
        </p:nvSpPr>
        <p:spPr>
          <a:xfrm>
            <a:off x="234407" y="164108"/>
            <a:ext cx="8675185" cy="1762100"/>
          </a:xfrm>
        </p:spPr>
        <p:txBody>
          <a:bodyPr>
            <a:noAutofit/>
          </a:bodyPr>
          <a:lstStyle/>
          <a:p>
            <a:pPr lvl="0" algn="just">
              <a:buNone/>
            </a:pPr>
            <a:r>
              <a:rPr lang="en-US" sz="5400" b="1" dirty="0">
                <a:solidFill>
                  <a:srgbClr val="00B050"/>
                </a:solidFill>
                <a:effectLst>
                  <a:outerShdw blurRad="50800" dist="38100" dir="2700000" algn="tl" rotWithShape="0">
                    <a:prstClr val="black">
                      <a:alpha val="40000"/>
                    </a:prstClr>
                  </a:outerShdw>
                </a:effectLst>
              </a:rPr>
              <a:t>Conselho de Recursos da Previdência Social – CRPS</a:t>
            </a:r>
          </a:p>
          <a:p>
            <a:pPr lvl="0" algn="just">
              <a:buNone/>
            </a:pPr>
            <a:endParaRPr lang="en-US" sz="5400" b="1" dirty="0">
              <a:solidFill>
                <a:srgbClr val="FFFFFF"/>
              </a:solidFill>
              <a:effectLst>
                <a:outerShdw blurRad="50800" dist="38100" dir="2700000" algn="tl" rotWithShape="0">
                  <a:prstClr val="black">
                    <a:alpha val="40000"/>
                  </a:prstClr>
                </a:outerShdw>
              </a:effectLst>
            </a:endParaRPr>
          </a:p>
          <a:p>
            <a:pPr lvl="0" algn="ctr">
              <a:buNone/>
            </a:pPr>
            <a:r>
              <a:rPr lang="pt-BR" sz="4400" b="1" i="0" dirty="0">
                <a:solidFill>
                  <a:srgbClr val="000000"/>
                </a:solidFill>
                <a:effectLst/>
                <a:highlight>
                  <a:srgbClr val="FFFF00"/>
                </a:highlight>
                <a:latin typeface="Calibri" panose="020F0502020204030204" pitchFamily="34" charset="0"/>
              </a:rPr>
              <a:t>290ª Reunião Ordinária do Conselho Nacional de Previdência Social (CNPS)</a:t>
            </a:r>
            <a:endParaRPr lang="pt-BR" sz="5400" b="1" dirty="0">
              <a:solidFill>
                <a:srgbClr val="FFC000"/>
              </a:solidFill>
              <a:effectLst>
                <a:outerShdw blurRad="50800" dist="38100" dir="2700000" algn="tl" rotWithShape="0">
                  <a:prstClr val="black">
                    <a:alpha val="40000"/>
                  </a:prstClr>
                </a:outerShdw>
              </a:effectLst>
              <a:highlight>
                <a:srgbClr val="FFFF00"/>
              </a:highlight>
            </a:endParaRPr>
          </a:p>
        </p:txBody>
      </p:sp>
      <p:sp>
        <p:nvSpPr>
          <p:cNvPr id="4" name="CaixaDeTexto 3">
            <a:extLst>
              <a:ext uri="{FF2B5EF4-FFF2-40B4-BE49-F238E27FC236}">
                <a16:creationId xmlns:a16="http://schemas.microsoft.com/office/drawing/2014/main" id="{3EB5E6E7-F37F-4FF1-B3B3-5F2976304C9C}"/>
              </a:ext>
            </a:extLst>
          </p:cNvPr>
          <p:cNvSpPr txBox="1"/>
          <p:nvPr/>
        </p:nvSpPr>
        <p:spPr>
          <a:xfrm>
            <a:off x="563298" y="4044513"/>
            <a:ext cx="3929345" cy="1631216"/>
          </a:xfrm>
          <a:prstGeom prst="rect">
            <a:avLst/>
          </a:prstGeom>
          <a:noFill/>
        </p:spPr>
        <p:txBody>
          <a:bodyPr wrap="square" rtlCol="0">
            <a:spAutoFit/>
          </a:bodyPr>
          <a:lstStyle/>
          <a:p>
            <a:pPr algn="ctr"/>
            <a:endParaRPr lang="pt-BR" sz="2800" b="1" dirty="0">
              <a:solidFill>
                <a:srgbClr val="FFFFFF"/>
              </a:solidFill>
              <a:effectLst>
                <a:outerShdw blurRad="50800" dist="38100" dir="2700000" algn="tl" rotWithShape="0">
                  <a:prstClr val="black">
                    <a:alpha val="40000"/>
                  </a:prstClr>
                </a:outerShdw>
              </a:effectLst>
            </a:endParaRPr>
          </a:p>
          <a:p>
            <a:pPr algn="ctr"/>
            <a:r>
              <a:rPr lang="pt-BR" sz="1800" b="1" dirty="0">
                <a:solidFill>
                  <a:srgbClr val="00B0F0"/>
                </a:solidFill>
                <a:effectLst>
                  <a:outerShdw blurRad="50800" dist="38100" dir="2700000" algn="tl" rotWithShape="0">
                    <a:prstClr val="black">
                      <a:alpha val="40000"/>
                    </a:prstClr>
                  </a:outerShdw>
                </a:effectLst>
              </a:rPr>
              <a:t>Marcelo Borsio</a:t>
            </a:r>
          </a:p>
          <a:p>
            <a:pPr algn="ctr"/>
            <a:r>
              <a:rPr lang="pt-BR" sz="1800" b="1" dirty="0">
                <a:solidFill>
                  <a:srgbClr val="FFFFFF"/>
                </a:solidFill>
                <a:effectLst>
                  <a:outerShdw blurRad="50800" dist="38100" dir="2700000" algn="tl" rotWithShape="0">
                    <a:prstClr val="black">
                      <a:alpha val="40000"/>
                    </a:prstClr>
                  </a:outerShdw>
                </a:effectLst>
              </a:rPr>
              <a:t>Presidente do CRPS</a:t>
            </a:r>
          </a:p>
          <a:p>
            <a:pPr algn="ctr"/>
            <a:r>
              <a:rPr lang="pt-BR" sz="1800" b="1" dirty="0">
                <a:solidFill>
                  <a:srgbClr val="00B0F0"/>
                </a:solidFill>
                <a:effectLst>
                  <a:outerShdw blurRad="50800" dist="38100" dir="2700000" algn="tl" rotWithShape="0">
                    <a:prstClr val="black">
                      <a:alpha val="40000"/>
                    </a:prstClr>
                  </a:outerShdw>
                </a:effectLst>
              </a:rPr>
              <a:t>Moises Moreira</a:t>
            </a:r>
          </a:p>
          <a:p>
            <a:pPr algn="ctr"/>
            <a:r>
              <a:rPr lang="pt-BR" sz="1800" b="1" dirty="0">
                <a:solidFill>
                  <a:srgbClr val="FFFFFF"/>
                </a:solidFill>
                <a:effectLst>
                  <a:outerShdw blurRad="50800" dist="38100" dir="2700000" algn="tl" rotWithShape="0">
                    <a:prstClr val="black">
                      <a:alpha val="40000"/>
                    </a:prstClr>
                  </a:outerShdw>
                </a:effectLst>
              </a:rPr>
              <a:t>Vice-Presidente</a:t>
            </a:r>
          </a:p>
        </p:txBody>
      </p:sp>
      <p:sp>
        <p:nvSpPr>
          <p:cNvPr id="8" name="CaixaDeTexto 7">
            <a:extLst>
              <a:ext uri="{FF2B5EF4-FFF2-40B4-BE49-F238E27FC236}">
                <a16:creationId xmlns:a16="http://schemas.microsoft.com/office/drawing/2014/main" id="{39AABDBC-9775-40B5-8639-7B8ACC63A65C}"/>
              </a:ext>
            </a:extLst>
          </p:cNvPr>
          <p:cNvSpPr txBox="1"/>
          <p:nvPr/>
        </p:nvSpPr>
        <p:spPr>
          <a:xfrm>
            <a:off x="6012873" y="5306397"/>
            <a:ext cx="2998539" cy="369332"/>
          </a:xfrm>
          <a:prstGeom prst="rect">
            <a:avLst/>
          </a:prstGeom>
          <a:noFill/>
        </p:spPr>
        <p:txBody>
          <a:bodyPr wrap="square" rtlCol="0">
            <a:spAutoFit/>
          </a:bodyPr>
          <a:lstStyle/>
          <a:p>
            <a:pPr algn="r"/>
            <a:r>
              <a:rPr lang="pt-BR" sz="1800" b="1" dirty="0">
                <a:solidFill>
                  <a:schemeClr val="bg1"/>
                </a:solidFill>
              </a:rPr>
              <a:t>Brasília, 30 de junho de 2022</a:t>
            </a:r>
          </a:p>
        </p:txBody>
      </p:sp>
      <mc:AlternateContent xmlns:mc="http://schemas.openxmlformats.org/markup-compatibility/2006" xmlns:p14="http://schemas.microsoft.com/office/powerpoint/2010/main">
        <mc:Choice Requires="p14">
          <p:contentPart p14:bwMode="auto" r:id="rId3">
            <p14:nvContentPartPr>
              <p14:cNvPr id="5" name="Tinta 4">
                <a:extLst>
                  <a:ext uri="{FF2B5EF4-FFF2-40B4-BE49-F238E27FC236}">
                    <a16:creationId xmlns:a16="http://schemas.microsoft.com/office/drawing/2014/main" id="{88123DF6-DAAB-4925-A434-28B14A8E2460}"/>
                  </a:ext>
                </a:extLst>
              </p14:cNvPr>
              <p14:cNvContentPartPr/>
              <p14:nvPr/>
            </p14:nvContentPartPr>
            <p14:xfrm>
              <a:off x="-746056" y="1446760"/>
              <a:ext cx="360" cy="360"/>
            </p14:xfrm>
          </p:contentPart>
        </mc:Choice>
        <mc:Fallback xmlns="">
          <p:pic>
            <p:nvPicPr>
              <p:cNvPr id="5" name="Tinta 4">
                <a:extLst>
                  <a:ext uri="{FF2B5EF4-FFF2-40B4-BE49-F238E27FC236}">
                    <a16:creationId xmlns:a16="http://schemas.microsoft.com/office/drawing/2014/main" id="{88123DF6-DAAB-4925-A434-28B14A8E2460}"/>
                  </a:ext>
                </a:extLst>
              </p:cNvPr>
              <p:cNvPicPr/>
              <p:nvPr/>
            </p:nvPicPr>
            <p:blipFill>
              <a:blip r:embed="rId4"/>
              <a:stretch>
                <a:fillRect/>
              </a:stretch>
            </p:blipFill>
            <p:spPr>
              <a:xfrm>
                <a:off x="-755056" y="143812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Tinta 5">
                <a:extLst>
                  <a:ext uri="{FF2B5EF4-FFF2-40B4-BE49-F238E27FC236}">
                    <a16:creationId xmlns:a16="http://schemas.microsoft.com/office/drawing/2014/main" id="{DB11A5C0-2CCB-4DEB-B332-CBBDE2B850D0}"/>
                  </a:ext>
                </a:extLst>
              </p14:cNvPr>
              <p14:cNvContentPartPr/>
              <p14:nvPr/>
            </p14:nvContentPartPr>
            <p14:xfrm>
              <a:off x="-1429696" y="3257560"/>
              <a:ext cx="360" cy="360"/>
            </p14:xfrm>
          </p:contentPart>
        </mc:Choice>
        <mc:Fallback xmlns="">
          <p:pic>
            <p:nvPicPr>
              <p:cNvPr id="6" name="Tinta 5">
                <a:extLst>
                  <a:ext uri="{FF2B5EF4-FFF2-40B4-BE49-F238E27FC236}">
                    <a16:creationId xmlns:a16="http://schemas.microsoft.com/office/drawing/2014/main" id="{DB11A5C0-2CCB-4DEB-B332-CBBDE2B850D0}"/>
                  </a:ext>
                </a:extLst>
              </p:cNvPr>
              <p:cNvPicPr/>
              <p:nvPr/>
            </p:nvPicPr>
            <p:blipFill>
              <a:blip r:embed="rId4"/>
              <a:stretch>
                <a:fillRect/>
              </a:stretch>
            </p:blipFill>
            <p:spPr>
              <a:xfrm>
                <a:off x="-1438336" y="3248920"/>
                <a:ext cx="18000" cy="18000"/>
              </a:xfrm>
              <a:prstGeom prst="rect">
                <a:avLst/>
              </a:prstGeom>
            </p:spPr>
          </p:pic>
        </mc:Fallback>
      </mc:AlternateContent>
      <p:pic>
        <p:nvPicPr>
          <p:cNvPr id="2050" name="Picture 2" descr="Sancionada lei que recria o Ministério do Trabalho e Previdência e institui  o Domicílio Eletrônico Trabalhista | Notícia">
            <a:extLst>
              <a:ext uri="{FF2B5EF4-FFF2-40B4-BE49-F238E27FC236}">
                <a16:creationId xmlns:a16="http://schemas.microsoft.com/office/drawing/2014/main" id="{F0661886-AF27-4F6E-9996-2DB83B8E90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1999" y="5948935"/>
            <a:ext cx="1427448" cy="835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621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92695" y="0"/>
            <a:ext cx="8558784" cy="1303127"/>
          </a:xfrm>
          <a:prstGeom prst="rect">
            <a:avLst/>
          </a:prstGeom>
          <a:noFill/>
          <a:ln w="9525">
            <a:noFill/>
            <a:miter lim="800000"/>
            <a:headEnd/>
            <a:tailEnd/>
          </a:ln>
        </p:spPr>
        <p:txBody>
          <a:bodyPr wrap="square" lIns="71323" tIns="35662" rIns="71323" bIns="35662">
            <a:spAutoFit/>
          </a:bodyPr>
          <a:lstStyle/>
          <a:p>
            <a:pPr>
              <a:defRPr/>
            </a:pPr>
            <a:r>
              <a:rPr lang="pt-BR" sz="4000" b="0" i="0" dirty="0">
                <a:solidFill>
                  <a:schemeClr val="bg1"/>
                </a:solidFill>
                <a:effectLst/>
                <a:latin typeface="Calibri" panose="020F0502020204030204" pitchFamily="34" charset="0"/>
              </a:rPr>
              <a:t>Melhoria no CRPS para a celeridade processual e modernidade do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 name="CaixaDeTexto 5">
            <a:extLst>
              <a:ext uri="{FF2B5EF4-FFF2-40B4-BE49-F238E27FC236}">
                <a16:creationId xmlns:a16="http://schemas.microsoft.com/office/drawing/2014/main" id="{D639C679-FCBE-40CD-B279-422D9D99F4A8}"/>
              </a:ext>
            </a:extLst>
          </p:cNvPr>
          <p:cNvSpPr txBox="1"/>
          <p:nvPr/>
        </p:nvSpPr>
        <p:spPr>
          <a:xfrm>
            <a:off x="672891" y="1545708"/>
            <a:ext cx="8041341" cy="4247317"/>
          </a:xfrm>
          <a:prstGeom prst="rect">
            <a:avLst/>
          </a:prstGeom>
          <a:noFill/>
        </p:spPr>
        <p:txBody>
          <a:bodyPr wrap="square">
            <a:spAutoFit/>
          </a:bodyPr>
          <a:lstStyle/>
          <a:p>
            <a:pPr algn="just"/>
            <a:r>
              <a:rPr lang="pt-BR" sz="1800" b="1" dirty="0"/>
              <a:t>10. Estrutura nova a melhorar a eficiência do CRPS, já tratada com o Ministro - em oportunidade e janela futura:</a:t>
            </a:r>
          </a:p>
          <a:p>
            <a:pPr algn="just"/>
            <a:r>
              <a:rPr lang="pt-BR" sz="1800" dirty="0"/>
              <a:t>a) criação da 5ª CAJ do FAP/RPPS com o respectivo Secretário de UJ;</a:t>
            </a:r>
          </a:p>
          <a:p>
            <a:pPr algn="just"/>
            <a:r>
              <a:rPr lang="pt-BR" sz="1800" dirty="0"/>
              <a:t>b) criação da figura do Vice-presidente de Junta (por matéria) e de CAJ, com gratificação, pois as Composições Adjuntas são presididas por servidor que não recebe gratificação; e</a:t>
            </a:r>
          </a:p>
          <a:p>
            <a:pPr algn="just"/>
            <a:r>
              <a:rPr lang="pt-BR" sz="1800" dirty="0"/>
              <a:t>c) criação de mais Divisões abaixo das Coordenações: CGT (+1); CAA (+2); e CASJ (3).</a:t>
            </a:r>
          </a:p>
          <a:p>
            <a:pPr algn="just"/>
            <a:endParaRPr lang="pt-BR" sz="1800" dirty="0"/>
          </a:p>
          <a:p>
            <a:pPr algn="just"/>
            <a:r>
              <a:rPr lang="pt-BR" sz="1800" b="1" dirty="0"/>
              <a:t>11. MP 1113: criação da expansão do "Bônus" de produtividade da Lei n 13.846/19, que hoje é para servidores do INSS, para também os servidores ativos de governo CRPS </a:t>
            </a:r>
            <a:r>
              <a:rPr lang="pt-BR" sz="1800" dirty="0"/>
              <a:t>(63 ao todo - custo baixo), que percebem sua remuneração mensal, sem participar do projeto, mas que julgam processos de recursos em estoque, e podem fazê-lo, em modo extraordinário, aumentando a produtividade - alteração de lei pela MP para a previsibilidade - em tratativas com o Presidente do INSS, Sprev e Ministro. </a:t>
            </a:r>
          </a:p>
        </p:txBody>
      </p:sp>
      <p:pic>
        <p:nvPicPr>
          <p:cNvPr id="7" name="Picture 2" descr="Sancionada lei que recria o Ministério do Trabalho e Previdência e institui  o Domicílio Eletrônico Trabalhista | Notícia">
            <a:extLst>
              <a:ext uri="{FF2B5EF4-FFF2-40B4-BE49-F238E27FC236}">
                <a16:creationId xmlns:a16="http://schemas.microsoft.com/office/drawing/2014/main" id="{EDFB510C-E78C-4837-AF40-D594905E22C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12274"/>
            <a:ext cx="932811" cy="54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237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558784"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Aspectos positivos da jurisdição administrativa do CRPS</a:t>
            </a:r>
          </a:p>
        </p:txBody>
      </p:sp>
      <p:cxnSp>
        <p:nvCxnSpPr>
          <p:cNvPr id="4" name="Straight Connector 3"/>
          <p:cNvCxnSpPr>
            <a:cxnSpLocks/>
          </p:cNvCxnSpPr>
          <p:nvPr/>
        </p:nvCxnSpPr>
        <p:spPr>
          <a:xfrm>
            <a:off x="155448" y="928596"/>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id="{162B3605-35FD-461D-AF9B-305F758FC4C6}"/>
              </a:ext>
            </a:extLst>
          </p:cNvPr>
          <p:cNvSpPr/>
          <p:nvPr/>
        </p:nvSpPr>
        <p:spPr>
          <a:xfrm>
            <a:off x="155448" y="1466644"/>
            <a:ext cx="8668512" cy="4462760"/>
          </a:xfrm>
          <a:prstGeom prst="rect">
            <a:avLst/>
          </a:prstGeom>
        </p:spPr>
        <p:txBody>
          <a:bodyPr wrap="square">
            <a:spAutoFit/>
          </a:bodyPr>
          <a:lstStyle/>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Gratuidade (inexistência de custas processuais);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Baixo custo operacional para o Estado;</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Rito administrativo mais célere, norteado pelos princípios da legalidade e da verdade material;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Capilaridade do CRPS em todo o território nacional;</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Utilização do processo eletrônico como instrumento de transparência, maior controle, celeridade, gestão e qualidade da prestação jurisdicional.</a:t>
            </a:r>
          </a:p>
        </p:txBody>
      </p:sp>
      <p:pic>
        <p:nvPicPr>
          <p:cNvPr id="6" name="Picture 2" descr="Sancionada lei que recria o Ministério do Trabalho e Previdência e institui  o Domicílio Eletrônico Trabalhista | Notícia">
            <a:extLst>
              <a:ext uri="{FF2B5EF4-FFF2-40B4-BE49-F238E27FC236}">
                <a16:creationId xmlns:a16="http://schemas.microsoft.com/office/drawing/2014/main" id="{A47863C2-0912-431B-8871-72877C3614F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400800"/>
            <a:ext cx="915572" cy="535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52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id="{162B3605-35FD-461D-AF9B-305F758FC4C6}"/>
              </a:ext>
            </a:extLst>
          </p:cNvPr>
          <p:cNvSpPr/>
          <p:nvPr/>
        </p:nvSpPr>
        <p:spPr>
          <a:xfrm>
            <a:off x="155448" y="1459178"/>
            <a:ext cx="8668512" cy="3539430"/>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Art. 10, CF/88: </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“É assegurada a participação dos trabalhadores e empregadores nos colegiados dos órgãos públicos em que seus interesses profissionais ou previdenciários sejam objeto de discussão e deliberação”.</a:t>
            </a:r>
          </a:p>
        </p:txBody>
      </p:sp>
      <p:pic>
        <p:nvPicPr>
          <p:cNvPr id="6" name="Picture 2" descr="Sancionada lei que recria o Ministério do Trabalho e Previdência e institui  o Domicílio Eletrônico Trabalhista | Notícia">
            <a:extLst>
              <a:ext uri="{FF2B5EF4-FFF2-40B4-BE49-F238E27FC236}">
                <a16:creationId xmlns:a16="http://schemas.microsoft.com/office/drawing/2014/main" id="{3F9A0012-2027-4F19-B671-DF0BF8714A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448" y="6401804"/>
            <a:ext cx="728200" cy="426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28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id="{162B3605-35FD-461D-AF9B-305F758FC4C6}"/>
              </a:ext>
            </a:extLst>
          </p:cNvPr>
          <p:cNvSpPr/>
          <p:nvPr/>
        </p:nvSpPr>
        <p:spPr>
          <a:xfrm>
            <a:off x="155448" y="1459178"/>
            <a:ext cx="8668512" cy="4585871"/>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Art. 194, parágrafo único, VII, CF/88: </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 Parágrafo único. Compete ao Poder Público, nos termos da lei, organizar a seguridade social, com base nos seguintes objetivos: (...)</a:t>
            </a:r>
          </a:p>
          <a:p>
            <a:pPr algn="just"/>
            <a:r>
              <a:rPr lang="pt-BR" sz="2800" dirty="0">
                <a:solidFill>
                  <a:schemeClr val="tx1">
                    <a:lumMod val="65000"/>
                    <a:lumOff val="35000"/>
                  </a:schemeClr>
                </a:solidFill>
              </a:rPr>
              <a:t>VII - caráter democrático e descentralizado da administração, mediante gestão </a:t>
            </a:r>
            <a:r>
              <a:rPr lang="pt-BR" sz="2800" dirty="0" err="1">
                <a:solidFill>
                  <a:schemeClr val="tx1">
                    <a:lumMod val="65000"/>
                    <a:lumOff val="35000"/>
                  </a:schemeClr>
                </a:solidFill>
              </a:rPr>
              <a:t>quadripartite</a:t>
            </a:r>
            <a:r>
              <a:rPr lang="pt-BR" sz="2800" dirty="0">
                <a:solidFill>
                  <a:schemeClr val="tx1">
                    <a:lumMod val="65000"/>
                    <a:lumOff val="35000"/>
                  </a:schemeClr>
                </a:solidFill>
              </a:rPr>
              <a:t>, com participação dos trabalhadores, dos empregadores, dos aposentados e do Governo nos órgãos colegiados.”.</a:t>
            </a:r>
          </a:p>
        </p:txBody>
      </p:sp>
      <p:pic>
        <p:nvPicPr>
          <p:cNvPr id="6" name="Picture 2" descr="Sancionada lei que recria o Ministério do Trabalho e Previdência e institui  o Domicílio Eletrônico Trabalhista | Notícia">
            <a:extLst>
              <a:ext uri="{FF2B5EF4-FFF2-40B4-BE49-F238E27FC236}">
                <a16:creationId xmlns:a16="http://schemas.microsoft.com/office/drawing/2014/main" id="{0BACC04B-614F-4C09-A92E-05482BBDA6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58008"/>
            <a:ext cx="925648" cy="541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348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714232" cy="502908"/>
          </a:xfrm>
          <a:prstGeom prst="rect">
            <a:avLst/>
          </a:prstGeom>
          <a:noFill/>
          <a:ln w="9525">
            <a:noFill/>
            <a:miter lim="800000"/>
            <a:headEnd/>
            <a:tailEnd/>
          </a:ln>
        </p:spPr>
        <p:txBody>
          <a:bodyPr wrap="square" lIns="71323" tIns="35662" rIns="71323" bIns="35662">
            <a:spAutoFit/>
          </a:bodyPr>
          <a:lstStyle/>
          <a:p>
            <a:pPr>
              <a:defRPr/>
            </a:pPr>
            <a:r>
              <a:rPr lang="pt-BR" sz="2800" b="1" dirty="0">
                <a:solidFill>
                  <a:schemeClr val="bg1"/>
                </a:solidFill>
                <a:effectLst>
                  <a:outerShdw blurRad="50800" dist="38100" dir="2700000" algn="tl" rotWithShape="0">
                    <a:prstClr val="black">
                      <a:alpha val="40000"/>
                    </a:prstClr>
                  </a:outerShdw>
                </a:effectLst>
                <a:latin typeface="Calibri (Body)"/>
                <a:cs typeface="Calibri (Body)"/>
              </a:rPr>
              <a:t>Estrutura atual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6" name="Espaço Reservado para Conteúdo 6">
            <a:extLst>
              <a:ext uri="{FF2B5EF4-FFF2-40B4-BE49-F238E27FC236}">
                <a16:creationId xmlns:a16="http://schemas.microsoft.com/office/drawing/2014/main" id="{80EA000F-13A9-4CE4-98F8-C3CB3C1BF9B1}"/>
              </a:ext>
            </a:extLst>
          </p:cNvPr>
          <p:cNvGraphicFramePr>
            <a:graphicFrameLocks noGrp="1"/>
          </p:cNvGraphicFramePr>
          <p:nvPr>
            <p:ph idx="1"/>
            <p:extLst>
              <p:ext uri="{D42A27DB-BD31-4B8C-83A1-F6EECF244321}">
                <p14:modId xmlns:p14="http://schemas.microsoft.com/office/powerpoint/2010/main" val="2072907994"/>
              </p:ext>
            </p:extLst>
          </p:nvPr>
        </p:nvGraphicFramePr>
        <p:xfrm>
          <a:off x="155448" y="1261722"/>
          <a:ext cx="8915400" cy="51299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2" descr="Sancionada lei que recria o Ministério do Trabalho e Previdência e institui  o Domicílio Eletrônico Trabalhista | Notícia">
            <a:extLst>
              <a:ext uri="{FF2B5EF4-FFF2-40B4-BE49-F238E27FC236}">
                <a16:creationId xmlns:a16="http://schemas.microsoft.com/office/drawing/2014/main" id="{2BC997CE-1897-43F1-8BEE-696E139977E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6391656"/>
            <a:ext cx="823631" cy="481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046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92695" y="0"/>
            <a:ext cx="8558784" cy="1303127"/>
          </a:xfrm>
          <a:prstGeom prst="rect">
            <a:avLst/>
          </a:prstGeom>
          <a:noFill/>
          <a:ln w="9525">
            <a:noFill/>
            <a:miter lim="800000"/>
            <a:headEnd/>
            <a:tailEnd/>
          </a:ln>
        </p:spPr>
        <p:txBody>
          <a:bodyPr wrap="square" lIns="71323" tIns="35662" rIns="71323" bIns="35662">
            <a:spAutoFit/>
          </a:bodyPr>
          <a:lstStyle/>
          <a:p>
            <a:pPr>
              <a:defRPr/>
            </a:pPr>
            <a:r>
              <a:rPr lang="pt-BR" sz="4000" b="0" i="0" dirty="0">
                <a:solidFill>
                  <a:schemeClr val="bg1"/>
                </a:solidFill>
                <a:effectLst/>
                <a:latin typeface="Calibri" panose="020F0502020204030204" pitchFamily="34" charset="0"/>
              </a:rPr>
              <a:t>Melhoria no CRPS para a celeridade processual e modernidade do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7" name="CaixaDeTexto 6">
            <a:extLst>
              <a:ext uri="{FF2B5EF4-FFF2-40B4-BE49-F238E27FC236}">
                <a16:creationId xmlns:a16="http://schemas.microsoft.com/office/drawing/2014/main" id="{2325EB6B-2A62-4785-9B68-7796317FED6F}"/>
              </a:ext>
            </a:extLst>
          </p:cNvPr>
          <p:cNvSpPr txBox="1"/>
          <p:nvPr/>
        </p:nvSpPr>
        <p:spPr>
          <a:xfrm>
            <a:off x="92695" y="1303127"/>
            <a:ext cx="8893491" cy="5078313"/>
          </a:xfrm>
          <a:prstGeom prst="rect">
            <a:avLst/>
          </a:prstGeom>
          <a:noFill/>
        </p:spPr>
        <p:txBody>
          <a:bodyPr wrap="square">
            <a:spAutoFit/>
          </a:bodyPr>
          <a:lstStyle/>
          <a:p>
            <a:pPr marL="342900" indent="-342900">
              <a:buAutoNum type="arabicPeriod"/>
            </a:pPr>
            <a:r>
              <a:rPr lang="pt-BR" sz="1800" dirty="0"/>
              <a:t>Portaria em Conjunta (INSS/CRPS) proposta para a </a:t>
            </a:r>
            <a:r>
              <a:rPr lang="pt-BR" sz="1800" dirty="0" err="1"/>
              <a:t>SPREv</a:t>
            </a:r>
            <a:r>
              <a:rPr lang="pt-BR" sz="1800" dirty="0"/>
              <a:t> para vincular os sistemas que serão construídos para ambos ou somente para o CRPS, com apoio de servidores especialistas do INSS da DTI (Cláudio e Paulo Henrique): </a:t>
            </a:r>
            <a:r>
              <a:rPr lang="pt-BR" sz="1800" b="1" dirty="0"/>
              <a:t>a) Sistema Integrativo de Informações Sociais (SIS) </a:t>
            </a:r>
            <a:r>
              <a:rPr lang="pt-BR" sz="1800" dirty="0"/>
              <a:t>- em andamento para melhorar a instrução processual; </a:t>
            </a:r>
            <a:r>
              <a:rPr lang="pt-BR" sz="1800" b="1" dirty="0"/>
              <a:t>b) Sistema de Acórdãos e Resoluções Coordenadas (SARC) </a:t>
            </a:r>
            <a:r>
              <a:rPr lang="pt-BR" sz="1800" dirty="0"/>
              <a:t>- em face final de especificação - esta solução vai dinamizar os julgamentos, pois o sistema potencializa a produção de acórdãos em escala, mantendo a qualidade; </a:t>
            </a:r>
            <a:r>
              <a:rPr lang="pt-BR" sz="1800" b="1" dirty="0"/>
              <a:t>c) Aplicativo CRPS 5.0</a:t>
            </a:r>
            <a:r>
              <a:rPr lang="pt-BR" sz="1800" dirty="0"/>
              <a:t> com 8 funcionalidades, inclusive para informar ao público sobre movimentação processual e pesquisa de jurisprudência - já especificado e aguardando agenda para início da construção observando-se a publicidade dos atos, a LAI e LGPD; e </a:t>
            </a:r>
            <a:r>
              <a:rPr lang="pt-BR" sz="1800" b="1" dirty="0"/>
              <a:t>d) São Cognato – Sistema Administrativo para o CRPS </a:t>
            </a:r>
            <a:r>
              <a:rPr lang="pt-BR" sz="1800" dirty="0"/>
              <a:t>gerir todos os setores internos, em que os procedimentos de CG, CASJ, CAA, SAOC e SGEP são manuais e por planilhas Excel, sem controle do todo.</a:t>
            </a:r>
          </a:p>
          <a:p>
            <a:pPr marL="342900" indent="-342900">
              <a:buAutoNum type="arabicPeriod"/>
            </a:pPr>
            <a:endParaRPr lang="pt-BR" sz="1800" dirty="0"/>
          </a:p>
          <a:p>
            <a:pPr marL="342900" indent="-342900">
              <a:buAutoNum type="arabicPeriod"/>
            </a:pPr>
            <a:endParaRPr lang="pt-BR" sz="1800" dirty="0"/>
          </a:p>
          <a:p>
            <a:pPr marL="342900" indent="-342900">
              <a:buAutoNum type="arabicPeriod"/>
            </a:pPr>
            <a:r>
              <a:rPr lang="pt-BR" sz="1800" b="1" dirty="0"/>
              <a:t>Estabelecida parceria com o INSS, para a contratação de estagiários em Direito </a:t>
            </a:r>
            <a:r>
              <a:rPr lang="pt-BR" sz="1800" dirty="0"/>
              <a:t>para as UJs do CRPS, com o fim destes colaboradores auxiliarem os Presidentes de UJs a responderem mandados de segurança ao Poder Judiciário - procedimento em andamento no INSS.</a:t>
            </a:r>
          </a:p>
        </p:txBody>
      </p:sp>
      <p:pic>
        <p:nvPicPr>
          <p:cNvPr id="1026" name="Picture 2" descr="Sancionada lei que recria o Ministério do Trabalho e Previdência e institui  o Domicílio Eletrônico Trabalhista | Notícia">
            <a:extLst>
              <a:ext uri="{FF2B5EF4-FFF2-40B4-BE49-F238E27FC236}">
                <a16:creationId xmlns:a16="http://schemas.microsoft.com/office/drawing/2014/main" id="{056C823D-1501-4204-AC21-B8CE21CA40F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12274"/>
            <a:ext cx="932811" cy="54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276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92695" y="0"/>
            <a:ext cx="8558784" cy="1303127"/>
          </a:xfrm>
          <a:prstGeom prst="rect">
            <a:avLst/>
          </a:prstGeom>
          <a:noFill/>
          <a:ln w="9525">
            <a:noFill/>
            <a:miter lim="800000"/>
            <a:headEnd/>
            <a:tailEnd/>
          </a:ln>
        </p:spPr>
        <p:txBody>
          <a:bodyPr wrap="square" lIns="71323" tIns="35662" rIns="71323" bIns="35662">
            <a:spAutoFit/>
          </a:bodyPr>
          <a:lstStyle/>
          <a:p>
            <a:pPr>
              <a:defRPr/>
            </a:pPr>
            <a:r>
              <a:rPr lang="pt-BR" sz="4000" b="0" i="0" dirty="0">
                <a:solidFill>
                  <a:schemeClr val="bg1"/>
                </a:solidFill>
                <a:effectLst/>
                <a:latin typeface="Calibri" panose="020F0502020204030204" pitchFamily="34" charset="0"/>
              </a:rPr>
              <a:t>Melhoria no CRPS para a celeridade processual e modernidade do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CaixaDeTexto 7">
            <a:extLst>
              <a:ext uri="{FF2B5EF4-FFF2-40B4-BE49-F238E27FC236}">
                <a16:creationId xmlns:a16="http://schemas.microsoft.com/office/drawing/2014/main" id="{A4785A85-9A86-4E38-B40B-EECC42F140B4}"/>
              </a:ext>
            </a:extLst>
          </p:cNvPr>
          <p:cNvSpPr txBox="1"/>
          <p:nvPr/>
        </p:nvSpPr>
        <p:spPr>
          <a:xfrm>
            <a:off x="313765" y="1452283"/>
            <a:ext cx="8558784" cy="4524315"/>
          </a:xfrm>
          <a:prstGeom prst="rect">
            <a:avLst/>
          </a:prstGeom>
          <a:noFill/>
        </p:spPr>
        <p:txBody>
          <a:bodyPr wrap="square">
            <a:spAutoFit/>
          </a:bodyPr>
          <a:lstStyle/>
          <a:p>
            <a:pPr algn="just"/>
            <a:r>
              <a:rPr lang="pt-BR" sz="1600" dirty="0"/>
              <a:t>3. </a:t>
            </a:r>
            <a:r>
              <a:rPr lang="pt-BR" sz="1600" b="1" dirty="0"/>
              <a:t>Plano de Contratação de Funcionários da Infraero para 2023</a:t>
            </a:r>
            <a:r>
              <a:rPr lang="pt-BR" sz="1600" dirty="0"/>
              <a:t>, com proposta de quantitativo aprovada pela DGP/MTP, sendo 1 por UJ do CRPS - em andamento no MTP;</a:t>
            </a:r>
          </a:p>
          <a:p>
            <a:pPr algn="just"/>
            <a:endParaRPr lang="pt-BR" sz="1600" dirty="0"/>
          </a:p>
          <a:p>
            <a:pPr algn="just"/>
            <a:r>
              <a:rPr lang="pt-BR" sz="1600" dirty="0"/>
              <a:t>4. </a:t>
            </a:r>
            <a:r>
              <a:rPr lang="pt-BR" sz="1600" b="1" dirty="0"/>
              <a:t>Plano de Contratação de Temporários de Nível Superior para 2023</a:t>
            </a:r>
            <a:r>
              <a:rPr lang="pt-BR" sz="1600" dirty="0"/>
              <a:t>, para atividades específicas, com formação em Administração, para monitoramento de rotinas e fluxos para viabilizar melhores gestões para a dinâmica do CRPS - em andamento no MTP;</a:t>
            </a:r>
          </a:p>
          <a:p>
            <a:pPr algn="just"/>
            <a:endParaRPr lang="pt-BR" sz="1600" dirty="0"/>
          </a:p>
          <a:p>
            <a:pPr algn="just"/>
            <a:r>
              <a:rPr lang="pt-BR" sz="1600" dirty="0"/>
              <a:t>5. </a:t>
            </a:r>
            <a:r>
              <a:rPr lang="pt-BR" sz="1600" b="1" dirty="0"/>
              <a:t>O novo Regimento Interno do CRPS </a:t>
            </a:r>
            <a:r>
              <a:rPr lang="pt-BR" sz="1600" dirty="0"/>
              <a:t>(regras estáticas) vai proporcionar diversas modernidades para dinamizar os julgamentos, aumentar a produtividade e diminuir as filas: </a:t>
            </a:r>
            <a:r>
              <a:rPr lang="pt-BR" sz="1600" b="1" dirty="0"/>
              <a:t>a) criação do Conselheiro Diligenciador</a:t>
            </a:r>
            <a:r>
              <a:rPr lang="pt-BR" sz="1600" dirty="0"/>
              <a:t>, que terá produção por blocos de diligências (por gradação) e por isso receberá jetons. Esta nova figura, em complemento ao RPS, fará todas as diligências hoje atendidas temporariamente por grupo improvisado do CRPS no Gabinete de Crise de Diligências. Farão, também, análise de conformidade, implantação e Justificação Administrativa solicitada pelo Conselheiro Julgador); </a:t>
            </a:r>
            <a:r>
              <a:rPr lang="pt-BR" sz="1600" b="1" dirty="0"/>
              <a:t>b) Criação do Julgamento Monocrático pelo CJ</a:t>
            </a:r>
            <a:r>
              <a:rPr lang="pt-BR" sz="1600" dirty="0"/>
              <a:t> para casos específicos (processos de BI sem matéria previdenciária, Perda de Objeto, extinção de mérito por reconhecimento pelo INSS etc.); </a:t>
            </a:r>
            <a:r>
              <a:rPr lang="pt-BR" sz="1600" b="1" dirty="0"/>
              <a:t>c) Limitação de quantidade </a:t>
            </a:r>
            <a:r>
              <a:rPr lang="pt-BR" sz="1600" dirty="0"/>
              <a:t>de Embargos de Declarações, de Revisões de Acórdão, Processos  com MS para "furar fila" -  Sustentações Orais  à luz do Regimento de Tribunais Superiores, entre outras modernidades - RI em fase final de consolidação;</a:t>
            </a:r>
          </a:p>
        </p:txBody>
      </p:sp>
      <p:pic>
        <p:nvPicPr>
          <p:cNvPr id="9" name="Picture 2" descr="Sancionada lei que recria o Ministério do Trabalho e Previdência e institui  o Domicílio Eletrônico Trabalhista | Notícia">
            <a:extLst>
              <a:ext uri="{FF2B5EF4-FFF2-40B4-BE49-F238E27FC236}">
                <a16:creationId xmlns:a16="http://schemas.microsoft.com/office/drawing/2014/main" id="{A050C4A2-F9AA-48F0-B463-42306EFEE44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12274"/>
            <a:ext cx="932811" cy="54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036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92695" y="0"/>
            <a:ext cx="8558784" cy="1303127"/>
          </a:xfrm>
          <a:prstGeom prst="rect">
            <a:avLst/>
          </a:prstGeom>
          <a:noFill/>
          <a:ln w="9525">
            <a:noFill/>
            <a:miter lim="800000"/>
            <a:headEnd/>
            <a:tailEnd/>
          </a:ln>
        </p:spPr>
        <p:txBody>
          <a:bodyPr wrap="square" lIns="71323" tIns="35662" rIns="71323" bIns="35662">
            <a:spAutoFit/>
          </a:bodyPr>
          <a:lstStyle/>
          <a:p>
            <a:pPr>
              <a:defRPr/>
            </a:pPr>
            <a:r>
              <a:rPr lang="pt-BR" sz="4000" b="0" i="0" dirty="0">
                <a:solidFill>
                  <a:schemeClr val="bg1"/>
                </a:solidFill>
                <a:effectLst/>
                <a:latin typeface="Calibri" panose="020F0502020204030204" pitchFamily="34" charset="0"/>
              </a:rPr>
              <a:t>Melhoria no CRPS para a celeridade processual e modernidade do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CaixaDeTexto 7">
            <a:extLst>
              <a:ext uri="{FF2B5EF4-FFF2-40B4-BE49-F238E27FC236}">
                <a16:creationId xmlns:a16="http://schemas.microsoft.com/office/drawing/2014/main" id="{A4785A85-9A86-4E38-B40B-EECC42F140B4}"/>
              </a:ext>
            </a:extLst>
          </p:cNvPr>
          <p:cNvSpPr txBox="1"/>
          <p:nvPr/>
        </p:nvSpPr>
        <p:spPr>
          <a:xfrm>
            <a:off x="313765" y="1452283"/>
            <a:ext cx="8558784" cy="4708981"/>
          </a:xfrm>
          <a:prstGeom prst="rect">
            <a:avLst/>
          </a:prstGeom>
          <a:noFill/>
        </p:spPr>
        <p:txBody>
          <a:bodyPr wrap="square">
            <a:spAutoFit/>
          </a:bodyPr>
          <a:lstStyle/>
          <a:p>
            <a:pPr algn="just"/>
            <a:r>
              <a:rPr lang="pt-BR" sz="2000" dirty="0"/>
              <a:t>6. </a:t>
            </a:r>
            <a:r>
              <a:rPr lang="pt-BR" sz="2000" b="1" dirty="0"/>
              <a:t>A IN Única (</a:t>
            </a:r>
            <a:r>
              <a:rPr lang="pt-BR" sz="2000" b="1" dirty="0" err="1"/>
              <a:t>revogaço</a:t>
            </a:r>
            <a:r>
              <a:rPr lang="pt-BR" sz="2000" b="1" dirty="0"/>
              <a:t>) </a:t>
            </a:r>
            <a:r>
              <a:rPr lang="pt-BR" sz="2000" dirty="0"/>
              <a:t>trará diversas modernidades: um corpo de artigos de regras dinâmicas  (procedimentos e fluxos) e vários apensos. Uma delas é o julgamento de processos de recursos, com mandado de segurança, no estado em que se encontram. </a:t>
            </a:r>
          </a:p>
          <a:p>
            <a:pPr algn="just"/>
            <a:endParaRPr lang="pt-BR" sz="2000" dirty="0"/>
          </a:p>
          <a:p>
            <a:pPr algn="just"/>
            <a:r>
              <a:rPr lang="pt-BR" sz="2000" dirty="0"/>
              <a:t>7. CRPS, com limitador de </a:t>
            </a:r>
            <a:r>
              <a:rPr lang="pt-BR" sz="2000" b="1" dirty="0"/>
              <a:t>julgamentos mensais </a:t>
            </a:r>
            <a:r>
              <a:rPr lang="pt-BR" sz="2000" dirty="0"/>
              <a:t>em até 100 processos por Conselheiro, julgava:</a:t>
            </a:r>
          </a:p>
          <a:p>
            <a:pPr algn="just"/>
            <a:r>
              <a:rPr lang="pt-BR" sz="2000" dirty="0"/>
              <a:t>a) 2018: 260 mil/ano</a:t>
            </a:r>
          </a:p>
          <a:p>
            <a:pPr algn="just"/>
            <a:r>
              <a:rPr lang="pt-BR" sz="2000" dirty="0"/>
              <a:t>b) 2019: 430 mil/ano</a:t>
            </a:r>
          </a:p>
          <a:p>
            <a:pPr algn="just"/>
            <a:r>
              <a:rPr lang="pt-BR" sz="2000" dirty="0"/>
              <a:t>c) 2020: 496 mil/ano</a:t>
            </a:r>
          </a:p>
          <a:p>
            <a:pPr algn="just"/>
            <a:r>
              <a:rPr lang="pt-BR" sz="2000" dirty="0"/>
              <a:t>d) 2021: 512 mil/ano</a:t>
            </a:r>
          </a:p>
          <a:p>
            <a:pPr algn="just"/>
            <a:r>
              <a:rPr lang="pt-BR" sz="2000" dirty="0"/>
              <a:t>e) 2022: até junho 412 mil e com previsão de chegar a 760 mil/ano (observa-se que o número tende a crescer pela normatização (Portaria MTP nº 653/2022), assinada pelo Ministro, recentemente, aumentando de </a:t>
            </a:r>
            <a:r>
              <a:rPr lang="pt-BR" sz="2000" b="1" dirty="0"/>
              <a:t>100 para 200/mês, por Conselheiro Julgador)</a:t>
            </a:r>
          </a:p>
        </p:txBody>
      </p:sp>
      <p:pic>
        <p:nvPicPr>
          <p:cNvPr id="6" name="Picture 2" descr="Sancionada lei que recria o Ministério do Trabalho e Previdência e institui  o Domicílio Eletrônico Trabalhista | Notícia">
            <a:extLst>
              <a:ext uri="{FF2B5EF4-FFF2-40B4-BE49-F238E27FC236}">
                <a16:creationId xmlns:a16="http://schemas.microsoft.com/office/drawing/2014/main" id="{2360D648-8831-45C6-805F-84D3273C48F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12274"/>
            <a:ext cx="932811" cy="54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05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92695" y="0"/>
            <a:ext cx="8558784" cy="1303127"/>
          </a:xfrm>
          <a:prstGeom prst="rect">
            <a:avLst/>
          </a:prstGeom>
          <a:noFill/>
          <a:ln w="9525">
            <a:noFill/>
            <a:miter lim="800000"/>
            <a:headEnd/>
            <a:tailEnd/>
          </a:ln>
        </p:spPr>
        <p:txBody>
          <a:bodyPr wrap="square" lIns="71323" tIns="35662" rIns="71323" bIns="35662">
            <a:spAutoFit/>
          </a:bodyPr>
          <a:lstStyle/>
          <a:p>
            <a:pPr>
              <a:defRPr/>
            </a:pPr>
            <a:r>
              <a:rPr lang="pt-BR" sz="4000" b="0" i="0" dirty="0">
                <a:solidFill>
                  <a:schemeClr val="bg1"/>
                </a:solidFill>
                <a:effectLst/>
                <a:latin typeface="Calibri" panose="020F0502020204030204" pitchFamily="34" charset="0"/>
              </a:rPr>
              <a:t>Melhoria no CRPS para a celeridade processual e modernidade do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 name="CaixaDeTexto 5">
            <a:extLst>
              <a:ext uri="{FF2B5EF4-FFF2-40B4-BE49-F238E27FC236}">
                <a16:creationId xmlns:a16="http://schemas.microsoft.com/office/drawing/2014/main" id="{5CE2A450-7B99-4F0F-8AA1-EB34F3960268}"/>
              </a:ext>
            </a:extLst>
          </p:cNvPr>
          <p:cNvSpPr txBox="1"/>
          <p:nvPr/>
        </p:nvSpPr>
        <p:spPr>
          <a:xfrm>
            <a:off x="421341" y="1820940"/>
            <a:ext cx="8230138" cy="3785652"/>
          </a:xfrm>
          <a:prstGeom prst="rect">
            <a:avLst/>
          </a:prstGeom>
          <a:noFill/>
        </p:spPr>
        <p:txBody>
          <a:bodyPr wrap="square">
            <a:spAutoFit/>
          </a:bodyPr>
          <a:lstStyle/>
          <a:p>
            <a:r>
              <a:rPr lang="pt-BR" sz="2000" dirty="0"/>
              <a:t>8. </a:t>
            </a:r>
            <a:r>
              <a:rPr lang="pt-BR" sz="2000" b="1" dirty="0"/>
              <a:t>A Portaria MTP nº 653/2022,</a:t>
            </a:r>
            <a:r>
              <a:rPr lang="pt-BR" sz="2000" dirty="0"/>
              <a:t> que em seu artigo 1º delimita as formas de pagamento, terá reorganização e amplitude </a:t>
            </a:r>
            <a:r>
              <a:rPr lang="pt-BR" sz="2000" b="1" dirty="0"/>
              <a:t>tanto no Novo RI, quanto na IN Única,</a:t>
            </a:r>
            <a:r>
              <a:rPr lang="pt-BR" sz="2000" dirty="0"/>
              <a:t> pois há diversas outras formas de trabalho exaustivo dos Conselheiros Julgadores e dos novos Conselheiros Diligenciadores, para que haja a previsão de pagamento da gratificação, tudo mediante estoque de processos existentes (uma realidade) e a presença de orçamento previsto. </a:t>
            </a:r>
          </a:p>
          <a:p>
            <a:endParaRPr lang="pt-BR" sz="2000" dirty="0"/>
          </a:p>
          <a:p>
            <a:r>
              <a:rPr lang="pt-BR" sz="2000" dirty="0"/>
              <a:t>9. </a:t>
            </a:r>
            <a:r>
              <a:rPr lang="pt-BR" sz="2000" b="1" dirty="0"/>
              <a:t>Números do CRPS:</a:t>
            </a:r>
          </a:p>
          <a:p>
            <a:r>
              <a:rPr lang="pt-BR" sz="2000" dirty="0"/>
              <a:t>a) processos no CRPS: 1,3 milhão de processos</a:t>
            </a:r>
          </a:p>
          <a:p>
            <a:r>
              <a:rPr lang="pt-BR" sz="2000" dirty="0"/>
              <a:t>b) processos no INSS a subir ao CRPS: 300 mil</a:t>
            </a:r>
          </a:p>
          <a:p>
            <a:r>
              <a:rPr lang="pt-BR" sz="2000" dirty="0"/>
              <a:t>c) Mandados de Segurança por semana: 1200</a:t>
            </a:r>
          </a:p>
          <a:p>
            <a:r>
              <a:rPr lang="pt-BR" sz="2000" dirty="0"/>
              <a:t>d) 4 </a:t>
            </a:r>
            <a:r>
              <a:rPr lang="pt-BR" sz="2000" dirty="0" err="1"/>
              <a:t>ACPs</a:t>
            </a:r>
            <a:endParaRPr lang="pt-BR" sz="2000" dirty="0"/>
          </a:p>
        </p:txBody>
      </p:sp>
      <p:pic>
        <p:nvPicPr>
          <p:cNvPr id="7" name="Picture 2" descr="Sancionada lei que recria o Ministério do Trabalho e Previdência e institui  o Domicílio Eletrônico Trabalhista | Notícia">
            <a:extLst>
              <a:ext uri="{FF2B5EF4-FFF2-40B4-BE49-F238E27FC236}">
                <a16:creationId xmlns:a16="http://schemas.microsoft.com/office/drawing/2014/main" id="{A708F638-57E7-449A-B36E-2BDD6BC504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6312274"/>
            <a:ext cx="932811" cy="54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923415"/>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2335</TotalTime>
  <Words>1252</Words>
  <Application>Microsoft Office PowerPoint</Application>
  <PresentationFormat>Apresentação na tela (4:3)</PresentationFormat>
  <Paragraphs>79</Paragraphs>
  <Slides>10</Slides>
  <Notes>9</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10</vt:i4>
      </vt:variant>
    </vt:vector>
  </HeadingPairs>
  <TitlesOfParts>
    <vt:vector size="15" baseType="lpstr">
      <vt:lpstr>Arial</vt:lpstr>
      <vt:lpstr>Calibri</vt:lpstr>
      <vt:lpstr>Calibri (Body)</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Nova Previdência</dc:title>
  <dc:creator>Patricia Mesquita</dc:creator>
  <cp:lastModifiedBy>Marcelo Borsio</cp:lastModifiedBy>
  <cp:revision>459</cp:revision>
  <cp:lastPrinted>2019-02-20T11:35:27Z</cp:lastPrinted>
  <dcterms:created xsi:type="dcterms:W3CDTF">2019-02-17T14:23:30Z</dcterms:created>
  <dcterms:modified xsi:type="dcterms:W3CDTF">2022-06-30T13:46:28Z</dcterms:modified>
</cp:coreProperties>
</file>